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16"/>
  </p:notesMasterIdLst>
  <p:handoutMasterIdLst>
    <p:handoutMasterId r:id="rId17"/>
  </p:handoutMasterIdLst>
  <p:sldIdLst>
    <p:sldId id="257" r:id="rId2"/>
    <p:sldId id="260" r:id="rId3"/>
    <p:sldId id="264" r:id="rId4"/>
    <p:sldId id="268" r:id="rId5"/>
    <p:sldId id="271" r:id="rId6"/>
    <p:sldId id="265" r:id="rId7"/>
    <p:sldId id="269" r:id="rId8"/>
    <p:sldId id="263" r:id="rId9"/>
    <p:sldId id="266" r:id="rId10"/>
    <p:sldId id="262" r:id="rId11"/>
    <p:sldId id="267" r:id="rId12"/>
    <p:sldId id="273" r:id="rId13"/>
    <p:sldId id="270" r:id="rId14"/>
    <p:sldId id="272" r:id="rId15"/>
  </p:sldIdLst>
  <p:sldSz cx="12192000" cy="6858000"/>
  <p:notesSz cx="6858000" cy="9144000"/>
  <p:defaultTex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Section par défaut" id="{AD6DC06C-6A93-4C29-B128-7F9F59AED648}">
          <p14:sldIdLst>
            <p14:sldId id="257"/>
            <p14:sldId id="260"/>
            <p14:sldId id="264"/>
            <p14:sldId id="268"/>
            <p14:sldId id="271"/>
            <p14:sldId id="265"/>
            <p14:sldId id="269"/>
            <p14:sldId id="263"/>
            <p14:sldId id="266"/>
            <p14:sldId id="262"/>
            <p14:sldId id="267"/>
            <p14:sldId id="273"/>
            <p14:sldId id="270"/>
            <p14:sldId id="272"/>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CF7074-EB08-4C69-A6A9-ADBAA9D69360}" v="2" dt="2023-10-10T06:10:34.442"/>
    <p1510:client id="{1F2EE19E-A40E-44E9-8997-3072F994EF51}" v="998" dt="2023-10-09T22:42:58.165"/>
    <p1510:client id="{20319B46-36A2-45C9-8E9D-58B8016AF30A}" v="47" dt="2023-10-03T14:53:40.313"/>
    <p1510:client id="{21FE290C-B6D3-4CC7-A448-EB2DA6FD91AD}" v="459" dt="2023-10-10T13:21:16.660"/>
    <p1510:client id="{2F44AE56-C7E7-4704-B5C8-5FB64ABF0F25}" v="250" dt="2023-10-08T15:18:16.515"/>
    <p1510:client id="{30BDB793-B99A-4419-81A6-ECD67D58F97C}" v="32" dt="2023-10-10T10:25:33.823"/>
    <p1510:client id="{3C0652BD-B730-41D7-9248-26626A4C5F88}" v="54" dt="2023-10-07T19:21:27.979"/>
    <p1510:client id="{58B51F2D-0349-45A3-9F69-9426DB386235}" v="3" dt="2023-10-09T20:24:20.447"/>
    <p1510:client id="{611D1F7F-1761-4181-9A8E-8CE1529E6DA0}" v="188" dt="2023-10-08T17:28:25.213"/>
    <p1510:client id="{6754072F-8087-4173-AC99-2854713FE1D6}" v="2" dt="2023-10-04T00:41:11.166"/>
    <p1510:client id="{777163A8-A4A9-4645-A2BD-9860678805C1}" v="20" dt="2023-10-03T15:30:22.520"/>
    <p1510:client id="{8A4BF2C2-E9EA-4688-A5FD-301831DF171C}" v="21" dt="2023-10-10T12:51:32.455"/>
    <p1510:client id="{8E645065-1EFF-4510-8DC0-F8813362E00E}" v="119" dt="2023-10-03T14:57:36.284"/>
    <p1510:client id="{9A300886-AD2F-47AF-9D0C-87A70BC6344B}" v="49" dt="2023-10-03T14:44:26.273"/>
    <p1510:client id="{9C4679E7-6353-4D5A-BAE8-62DEE30CB435}" v="234" dt="2023-10-03T15:06:51.461"/>
    <p1510:client id="{B93BEF19-8DEC-462F-A1BB-8BFAED790D68}" v="521" dt="2023-10-08T16:29:14.805"/>
    <p1510:client id="{D03CBAD1-F505-4C82-A7DF-EA9E21CE0908}" v="812" dt="2023-10-09T19:52:43.305"/>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Espace réservé de la date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F2641A86-FBF4-4831-9FF4-7B487F3492D7}" type="datetime1">
              <a:rPr lang="fr-FR" smtClean="0"/>
              <a:t>10/10/2023</a:t>
            </a:fld>
            <a:endParaRPr lang="en-US"/>
          </a:p>
        </p:txBody>
      </p:sp>
      <p:sp>
        <p:nvSpPr>
          <p:cNvPr id="4" name="Espace réservé du pied de page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5" name="Espace réservé du numéro de diapositiv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ED92CB86-0DB9-4A70-B1CF-B23508471F6B}" type="slidenum">
              <a:rPr lang="en-US" smtClean="0"/>
              <a:t>‹N°›</a:t>
            </a:fld>
            <a:endParaRPr lang="en-US"/>
          </a:p>
        </p:txBody>
      </p:sp>
    </p:spTree>
    <p:extLst>
      <p:ext uri="{BB962C8B-B14F-4D97-AF65-F5344CB8AC3E}">
        <p14:creationId xmlns:p14="http://schemas.microsoft.com/office/powerpoint/2010/main" val="663557642"/>
      </p:ext>
    </p:extLst>
  </p:cSld>
  <p:clrMap bg1="lt1" tx1="dk1" bg2="lt2" tx2="dk2" accent1="accent1" accent2="accent2" accent3="accent3" accent4="accent4" accent5="accent5" accent6="accent6" hlink="hlink" folHlink="folHlink"/>
  <p:hf hdr="0" ftr="0"/>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gif>
</file>

<file path=ppt/media/image18.png>
</file>

<file path=ppt/media/image19.png>
</file>

<file path=ppt/media/image2.png>
</file>

<file path=ppt/media/image20.png>
</file>

<file path=ppt/media/image21.png>
</file>

<file path=ppt/media/image22.png>
</file>

<file path=ppt/media/image3.jpeg>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n-US"/>
          </a:p>
        </p:txBody>
      </p:sp>
      <p:sp>
        <p:nvSpPr>
          <p:cNvPr id="3" name="Espace réservé de la date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1713F8BB-B1B5-4D35-A08C-A275931309FC}" type="datetime1">
              <a:rPr lang="fr-FR" smtClean="0"/>
              <a:t>10/10/2023</a:t>
            </a:fld>
            <a:endParaRPr lang="en-US"/>
          </a:p>
        </p:txBody>
      </p:sp>
      <p:sp>
        <p:nvSpPr>
          <p:cNvPr id="4" name="Espace réservé de l’image des diapositives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n-US"/>
          </a:p>
        </p:txBody>
      </p:sp>
      <p:sp>
        <p:nvSpPr>
          <p:cNvPr id="5" name="Espace réservé des commentair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fr"/>
              <a:t>Modifiez les styles du texte du masque</a:t>
            </a:r>
            <a:endParaRPr lang="en-US"/>
          </a:p>
          <a:p>
            <a:pPr lvl="1" rtl="0"/>
            <a:r>
              <a:rPr lang="fr"/>
              <a:t>Deuxième niveau</a:t>
            </a:r>
          </a:p>
          <a:p>
            <a:pPr lvl="2" rtl="0"/>
            <a:r>
              <a:rPr lang="fr"/>
              <a:t>Troisième niveau</a:t>
            </a:r>
          </a:p>
          <a:p>
            <a:pPr lvl="3" rtl="0"/>
            <a:r>
              <a:rPr lang="fr"/>
              <a:t>Quatrième niveau</a:t>
            </a:r>
          </a:p>
          <a:p>
            <a:pPr lvl="4" rtl="0"/>
            <a:r>
              <a:rPr lang="fr"/>
              <a:t>Cinquième niveau</a:t>
            </a:r>
            <a:endParaRPr lang="en-US"/>
          </a:p>
        </p:txBody>
      </p:sp>
      <p:sp>
        <p:nvSpPr>
          <p:cNvPr id="6" name="Espace réservé du pied de page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n-US"/>
          </a:p>
        </p:txBody>
      </p:sp>
      <p:sp>
        <p:nvSpPr>
          <p:cNvPr id="7" name="Espace réservé du numéro de diapositiv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C2B151B-D7D1-48E5-8230-5AADBC794F88}" type="slidenum">
              <a:rPr lang="en-US" smtClean="0"/>
              <a:t>‹N°›</a:t>
            </a:fld>
            <a:endParaRPr lang="en-US"/>
          </a:p>
        </p:txBody>
      </p:sp>
    </p:spTree>
    <p:extLst>
      <p:ext uri="{BB962C8B-B14F-4D97-AF65-F5344CB8AC3E}">
        <p14:creationId xmlns:p14="http://schemas.microsoft.com/office/powerpoint/2010/main" val="313859278"/>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10/10/2023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‹N°›</a:t>
            </a:fld>
            <a:endParaRPr lang="en-US"/>
          </a:p>
        </p:txBody>
      </p:sp>
    </p:spTree>
    <p:extLst>
      <p:ext uri="{BB962C8B-B14F-4D97-AF65-F5344CB8AC3E}">
        <p14:creationId xmlns:p14="http://schemas.microsoft.com/office/powerpoint/2010/main" val="172732397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10/10/2023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‹N°›</a:t>
            </a:fld>
            <a:endParaRPr lang="en-US"/>
          </a:p>
        </p:txBody>
      </p:sp>
    </p:spTree>
    <p:extLst>
      <p:ext uri="{BB962C8B-B14F-4D97-AF65-F5344CB8AC3E}">
        <p14:creationId xmlns:p14="http://schemas.microsoft.com/office/powerpoint/2010/main" val="34925425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10/10/2023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‹N°›</a:t>
            </a:fld>
            <a:endParaRPr lang="en-US"/>
          </a:p>
        </p:txBody>
      </p:sp>
    </p:spTree>
    <p:extLst>
      <p:ext uri="{BB962C8B-B14F-4D97-AF65-F5344CB8AC3E}">
        <p14:creationId xmlns:p14="http://schemas.microsoft.com/office/powerpoint/2010/main" val="39421036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10/10/2023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‹N°›</a:t>
            </a:fld>
            <a:endParaRPr lang="en-US"/>
          </a:p>
        </p:txBody>
      </p:sp>
    </p:spTree>
    <p:extLst>
      <p:ext uri="{BB962C8B-B14F-4D97-AF65-F5344CB8AC3E}">
        <p14:creationId xmlns:p14="http://schemas.microsoft.com/office/powerpoint/2010/main" val="23802645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10/10/2023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8F63A3B-78C7-47BE-AE5E-E10140E04643}" type="slidenum">
              <a:rPr lang="en-US" dirty="0"/>
              <a:t>‹N°›</a:t>
            </a:fld>
            <a:endParaRPr lang="en-US"/>
          </a:p>
        </p:txBody>
      </p:sp>
    </p:spTree>
    <p:extLst>
      <p:ext uri="{BB962C8B-B14F-4D97-AF65-F5344CB8AC3E}">
        <p14:creationId xmlns:p14="http://schemas.microsoft.com/office/powerpoint/2010/main" val="1618804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10/10/2023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‹N°›</a:t>
            </a:fld>
            <a:endParaRPr lang="en-US"/>
          </a:p>
        </p:txBody>
      </p:sp>
    </p:spTree>
    <p:extLst>
      <p:ext uri="{BB962C8B-B14F-4D97-AF65-F5344CB8AC3E}">
        <p14:creationId xmlns:p14="http://schemas.microsoft.com/office/powerpoint/2010/main" val="16853886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10/10/2023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8F63A3B-78C7-47BE-AE5E-E10140E04643}" type="slidenum">
              <a:rPr lang="en-US" dirty="0"/>
              <a:t>‹N°›</a:t>
            </a:fld>
            <a:endParaRPr lang="en-US"/>
          </a:p>
        </p:txBody>
      </p:sp>
    </p:spTree>
    <p:extLst>
      <p:ext uri="{BB962C8B-B14F-4D97-AF65-F5344CB8AC3E}">
        <p14:creationId xmlns:p14="http://schemas.microsoft.com/office/powerpoint/2010/main" val="14018945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10/10/2023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8F63A3B-78C7-47BE-AE5E-E10140E04643}" type="slidenum">
              <a:rPr lang="en-US" dirty="0"/>
              <a:t>‹N°›</a:t>
            </a:fld>
            <a:endParaRPr lang="en-US"/>
          </a:p>
        </p:txBody>
      </p:sp>
    </p:spTree>
    <p:extLst>
      <p:ext uri="{BB962C8B-B14F-4D97-AF65-F5344CB8AC3E}">
        <p14:creationId xmlns:p14="http://schemas.microsoft.com/office/powerpoint/2010/main" val="25440575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10/10/2023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8F63A3B-78C7-47BE-AE5E-E10140E04643}" type="slidenum">
              <a:rPr lang="en-US" dirty="0"/>
              <a:t>‹N°›</a:t>
            </a:fld>
            <a:endParaRPr lang="en-US"/>
          </a:p>
        </p:txBody>
      </p:sp>
    </p:spTree>
    <p:extLst>
      <p:ext uri="{BB962C8B-B14F-4D97-AF65-F5344CB8AC3E}">
        <p14:creationId xmlns:p14="http://schemas.microsoft.com/office/powerpoint/2010/main" val="290249941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10/10/2023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‹N°›</a:t>
            </a:fld>
            <a:endParaRPr lang="en-US"/>
          </a:p>
        </p:txBody>
      </p:sp>
    </p:spTree>
    <p:extLst>
      <p:ext uri="{BB962C8B-B14F-4D97-AF65-F5344CB8AC3E}">
        <p14:creationId xmlns:p14="http://schemas.microsoft.com/office/powerpoint/2010/main" val="185842748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10/10/2023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8F63A3B-78C7-47BE-AE5E-E10140E04643}" type="slidenum">
              <a:rPr lang="en-US" dirty="0"/>
              <a:t>‹N°›</a:t>
            </a:fld>
            <a:endParaRPr lang="en-US"/>
          </a:p>
        </p:txBody>
      </p:sp>
    </p:spTree>
    <p:extLst>
      <p:ext uri="{BB962C8B-B14F-4D97-AF65-F5344CB8AC3E}">
        <p14:creationId xmlns:p14="http://schemas.microsoft.com/office/powerpoint/2010/main" val="341345156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10/10/2023</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‹N°›</a:t>
            </a:fld>
            <a:endParaRPr lang="en-US"/>
          </a:p>
        </p:txBody>
      </p:sp>
    </p:spTree>
    <p:extLst>
      <p:ext uri="{BB962C8B-B14F-4D97-AF65-F5344CB8AC3E}">
        <p14:creationId xmlns:p14="http://schemas.microsoft.com/office/powerpoint/2010/main" val="1577020385"/>
      </p:ext>
    </p:extLst>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8.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17.gif"/><Relationship Id="rId5" Type="http://schemas.openxmlformats.org/officeDocument/2006/relationships/image" Target="../media/image16.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7.jpeg"/><Relationship Id="rId2" Type="http://schemas.openxmlformats.org/officeDocument/2006/relationships/image" Target="../media/image3.jpeg"/><Relationship Id="rId1" Type="http://schemas.openxmlformats.org/officeDocument/2006/relationships/slideLayout" Target="../slideLayouts/slideLayout2.xml"/><Relationship Id="rId6" Type="http://schemas.openxmlformats.org/officeDocument/2006/relationships/image" Target="../media/image2.png"/><Relationship Id="rId5" Type="http://schemas.openxmlformats.org/officeDocument/2006/relationships/image" Target="../media/image6.jpe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image" Target="../media/image8.jpe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14.png"/><Relationship Id="rId5" Type="http://schemas.openxmlformats.org/officeDocument/2006/relationships/image" Target="../media/image2.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Image 3" descr="Une image contenant texte, Appareils électroniques, Ingénierie électronique, circuit&#10;&#10;Description générée automatiquement">
            <a:extLst>
              <a:ext uri="{FF2B5EF4-FFF2-40B4-BE49-F238E27FC236}">
                <a16:creationId xmlns:a16="http://schemas.microsoft.com/office/drawing/2014/main" id="{0ED4A443-21AB-544B-BEF4-891F982B6998}"/>
              </a:ext>
            </a:extLst>
          </p:cNvPr>
          <p:cNvPicPr>
            <a:picLocks noChangeAspect="1"/>
          </p:cNvPicPr>
          <p:nvPr/>
        </p:nvPicPr>
        <p:blipFill>
          <a:blip r:embed="rId2"/>
          <a:stretch>
            <a:fillRect/>
          </a:stretch>
        </p:blipFill>
        <p:spPr>
          <a:xfrm>
            <a:off x="226483" y="1253180"/>
            <a:ext cx="5537200" cy="3833056"/>
          </a:xfrm>
          <a:prstGeom prst="rect">
            <a:avLst/>
          </a:prstGeom>
        </p:spPr>
      </p:pic>
      <p:sp>
        <p:nvSpPr>
          <p:cNvPr id="2" name="Titre 1">
            <a:extLst>
              <a:ext uri="{FF2B5EF4-FFF2-40B4-BE49-F238E27FC236}">
                <a16:creationId xmlns:a16="http://schemas.microsoft.com/office/drawing/2014/main" id="{78FD68DA-43BA-4508-8DE2-BA9BB7B2FA5B}"/>
              </a:ext>
            </a:extLst>
          </p:cNvPr>
          <p:cNvSpPr>
            <a:spLocks noGrp="1"/>
          </p:cNvSpPr>
          <p:nvPr>
            <p:ph type="ctrTitle"/>
          </p:nvPr>
        </p:nvSpPr>
        <p:spPr>
          <a:xfrm>
            <a:off x="5822448" y="708477"/>
            <a:ext cx="6253317" cy="3686015"/>
          </a:xfrm>
        </p:spPr>
        <p:txBody>
          <a:bodyPr rtlCol="0">
            <a:normAutofit/>
          </a:bodyPr>
          <a:lstStyle/>
          <a:p>
            <a:r>
              <a:rPr lang="fr" b="1" dirty="0"/>
              <a:t>Pédale Multi-Effets</a:t>
            </a:r>
            <a:br>
              <a:rPr lang="fr" b="1" dirty="0"/>
            </a:br>
            <a:r>
              <a:rPr lang="fr" dirty="0"/>
              <a:t>Numérique </a:t>
            </a:r>
          </a:p>
        </p:txBody>
      </p:sp>
      <p:sp>
        <p:nvSpPr>
          <p:cNvPr id="3" name="Sous-titre 2">
            <a:extLst>
              <a:ext uri="{FF2B5EF4-FFF2-40B4-BE49-F238E27FC236}">
                <a16:creationId xmlns:a16="http://schemas.microsoft.com/office/drawing/2014/main" id="{A8E9CFF2-3777-4FF4-A759-8491175B0B7C}"/>
              </a:ext>
            </a:extLst>
          </p:cNvPr>
          <p:cNvSpPr>
            <a:spLocks noGrp="1"/>
          </p:cNvSpPr>
          <p:nvPr>
            <p:ph type="subTitle" idx="1"/>
          </p:nvPr>
        </p:nvSpPr>
        <p:spPr>
          <a:xfrm>
            <a:off x="5374419" y="4640989"/>
            <a:ext cx="6262779" cy="1770360"/>
          </a:xfrm>
        </p:spPr>
        <p:txBody>
          <a:bodyPr vert="horz" lIns="91440" tIns="45720" rIns="91440" bIns="45720" rtlCol="0" anchor="t">
            <a:normAutofit/>
          </a:bodyPr>
          <a:lstStyle/>
          <a:p>
            <a:pPr algn="r"/>
            <a:r>
              <a:rPr lang="fr" b="1">
                <a:solidFill>
                  <a:schemeClr val="tx1">
                    <a:lumMod val="85000"/>
                    <a:lumOff val="15000"/>
                  </a:schemeClr>
                </a:solidFill>
              </a:rPr>
              <a:t>Camille LANFREDI</a:t>
            </a:r>
            <a:endParaRPr lang="fr" b="1">
              <a:solidFill>
                <a:schemeClr val="tx1">
                  <a:lumMod val="85000"/>
                  <a:lumOff val="15000"/>
                </a:schemeClr>
              </a:solidFill>
              <a:ea typeface="Calibri"/>
              <a:cs typeface="Calibri"/>
            </a:endParaRPr>
          </a:p>
          <a:p>
            <a:pPr algn="r"/>
            <a:r>
              <a:rPr lang="fr" b="1">
                <a:solidFill>
                  <a:schemeClr val="tx1">
                    <a:lumMod val="85000"/>
                    <a:lumOff val="15000"/>
                  </a:schemeClr>
                </a:solidFill>
              </a:rPr>
              <a:t>Luca CROSETTO</a:t>
            </a:r>
            <a:endParaRPr lang="fr" b="1">
              <a:solidFill>
                <a:schemeClr val="tx1">
                  <a:lumMod val="85000"/>
                  <a:lumOff val="15000"/>
                </a:schemeClr>
              </a:solidFill>
              <a:ea typeface="Calibri"/>
              <a:cs typeface="Calibri"/>
            </a:endParaRPr>
          </a:p>
          <a:p>
            <a:pPr algn="r"/>
            <a:r>
              <a:rPr lang="fr" b="1" err="1">
                <a:solidFill>
                  <a:schemeClr val="tx1">
                    <a:lumMod val="85000"/>
                    <a:lumOff val="15000"/>
                  </a:schemeClr>
                </a:solidFill>
              </a:rPr>
              <a:t>Jolan</a:t>
            </a:r>
            <a:r>
              <a:rPr lang="fr" b="1">
                <a:solidFill>
                  <a:schemeClr val="tx1">
                    <a:lumMod val="85000"/>
                    <a:lumOff val="15000"/>
                  </a:schemeClr>
                </a:solidFill>
              </a:rPr>
              <a:t> THOMASSET</a:t>
            </a:r>
            <a:endParaRPr lang="fr" b="1">
              <a:solidFill>
                <a:schemeClr val="tx1">
                  <a:lumMod val="85000"/>
                  <a:lumOff val="15000"/>
                </a:schemeClr>
              </a:solidFill>
              <a:ea typeface="Calibri"/>
              <a:cs typeface="Calibri"/>
            </a:endParaRPr>
          </a:p>
        </p:txBody>
      </p:sp>
      <p:sp>
        <p:nvSpPr>
          <p:cNvPr id="6" name="Espace réservé du numéro de diapositive 5">
            <a:extLst>
              <a:ext uri="{FF2B5EF4-FFF2-40B4-BE49-F238E27FC236}">
                <a16:creationId xmlns:a16="http://schemas.microsoft.com/office/drawing/2014/main" id="{296E3092-89EE-9823-B81D-49435B7E7C10}"/>
              </a:ext>
            </a:extLst>
          </p:cNvPr>
          <p:cNvSpPr>
            <a:spLocks noGrp="1"/>
          </p:cNvSpPr>
          <p:nvPr>
            <p:ph type="sldNum" sz="quarter" idx="12"/>
          </p:nvPr>
        </p:nvSpPr>
        <p:spPr/>
        <p:txBody>
          <a:bodyPr/>
          <a:lstStyle/>
          <a:p>
            <a:fld id="{3A98EE3D-8CD1-4C3F-BD1C-C98C9596463C}" type="slidenum">
              <a:rPr lang="en-US" smtClean="0"/>
              <a:t>1</a:t>
            </a:fld>
            <a:endParaRPr lang="fr-FR"/>
          </a:p>
        </p:txBody>
      </p:sp>
      <p:pic>
        <p:nvPicPr>
          <p:cNvPr id="8" name="Image 7" descr="ENSEA - Campus, Formations et Avis | Diplomeo.com">
            <a:extLst>
              <a:ext uri="{FF2B5EF4-FFF2-40B4-BE49-F238E27FC236}">
                <a16:creationId xmlns:a16="http://schemas.microsoft.com/office/drawing/2014/main" id="{4A0A3CB4-CEBD-B724-0C6F-6696CA3625C5}"/>
              </a:ext>
            </a:extLst>
          </p:cNvPr>
          <p:cNvPicPr>
            <a:picLocks noChangeAspect="1"/>
          </p:cNvPicPr>
          <p:nvPr/>
        </p:nvPicPr>
        <p:blipFill>
          <a:blip r:embed="rId3"/>
          <a:stretch>
            <a:fillRect/>
          </a:stretch>
        </p:blipFill>
        <p:spPr>
          <a:xfrm>
            <a:off x="-4651" y="6406875"/>
            <a:ext cx="464675" cy="450298"/>
          </a:xfrm>
          <a:prstGeom prst="rect">
            <a:avLst/>
          </a:prstGeom>
        </p:spPr>
      </p:pic>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0CBBED2-E78B-80CF-C466-8772C79FC46A}"/>
              </a:ext>
            </a:extLst>
          </p:cNvPr>
          <p:cNvSpPr>
            <a:spLocks noGrp="1"/>
          </p:cNvSpPr>
          <p:nvPr>
            <p:ph type="title"/>
          </p:nvPr>
        </p:nvSpPr>
        <p:spPr/>
        <p:txBody>
          <a:bodyPr/>
          <a:lstStyle/>
          <a:p>
            <a:r>
              <a:rPr lang="fr-FR" sz="2800" b="1">
                <a:latin typeface="Calibri"/>
                <a:ea typeface="Calibri"/>
                <a:cs typeface="Calibri"/>
              </a:rPr>
              <a:t>Spécifications techniques- </a:t>
            </a:r>
            <a:r>
              <a:rPr lang="fr-FR" b="1"/>
              <a:t>Pré - Ampli</a:t>
            </a:r>
          </a:p>
        </p:txBody>
      </p:sp>
      <p:sp>
        <p:nvSpPr>
          <p:cNvPr id="4" name="Espace réservé de la date 3">
            <a:extLst>
              <a:ext uri="{FF2B5EF4-FFF2-40B4-BE49-F238E27FC236}">
                <a16:creationId xmlns:a16="http://schemas.microsoft.com/office/drawing/2014/main" id="{F1B64701-C27C-7AFE-AD26-E44AA9615EFA}"/>
              </a:ext>
            </a:extLst>
          </p:cNvPr>
          <p:cNvSpPr>
            <a:spLocks noGrp="1"/>
          </p:cNvSpPr>
          <p:nvPr>
            <p:ph type="dt" sz="half" idx="10"/>
          </p:nvPr>
        </p:nvSpPr>
        <p:spPr/>
        <p:txBody>
          <a:bodyPr/>
          <a:lstStyle/>
          <a:p>
            <a:pPr rtl="0"/>
            <a:fld id="{75162FBC-E467-46B8-ABE1-98D95CFF2BA6}" type="datetime1">
              <a:rPr lang="fr-FR" smtClean="0"/>
              <a:t>10/10/2023</a:t>
            </a:fld>
            <a:endParaRPr lang="en-US"/>
          </a:p>
        </p:txBody>
      </p:sp>
      <p:sp>
        <p:nvSpPr>
          <p:cNvPr id="3" name="Espace réservé du pied de page 2">
            <a:extLst>
              <a:ext uri="{FF2B5EF4-FFF2-40B4-BE49-F238E27FC236}">
                <a16:creationId xmlns:a16="http://schemas.microsoft.com/office/drawing/2014/main" id="{E817A97A-E8C4-93FC-9790-D1B721E6E0D1}"/>
              </a:ext>
            </a:extLst>
          </p:cNvPr>
          <p:cNvSpPr>
            <a:spLocks noGrp="1"/>
          </p:cNvSpPr>
          <p:nvPr>
            <p:ph type="ftr" sz="quarter" idx="11"/>
          </p:nvPr>
        </p:nvSpPr>
        <p:spPr/>
        <p:txBody>
          <a:bodyPr/>
          <a:lstStyle/>
          <a:p>
            <a:r>
              <a:rPr lang="fr-FR"/>
              <a:t>Camille Luca Jolan</a:t>
            </a:r>
          </a:p>
        </p:txBody>
      </p:sp>
      <p:sp>
        <p:nvSpPr>
          <p:cNvPr id="5" name="Espace réservé du numéro de diapositive 4">
            <a:extLst>
              <a:ext uri="{FF2B5EF4-FFF2-40B4-BE49-F238E27FC236}">
                <a16:creationId xmlns:a16="http://schemas.microsoft.com/office/drawing/2014/main" id="{77D1F77C-0E4F-491F-00D5-10B6E611F94A}"/>
              </a:ext>
            </a:extLst>
          </p:cNvPr>
          <p:cNvSpPr>
            <a:spLocks noGrp="1"/>
          </p:cNvSpPr>
          <p:nvPr>
            <p:ph type="sldNum" sz="quarter" idx="12"/>
          </p:nvPr>
        </p:nvSpPr>
        <p:spPr/>
        <p:txBody>
          <a:bodyPr/>
          <a:lstStyle/>
          <a:p>
            <a:fld id="{3A98EE3D-8CD1-4C3F-BD1C-C98C9596463C}" type="slidenum">
              <a:rPr lang="en-US" smtClean="0"/>
              <a:t>10</a:t>
            </a:fld>
            <a:endParaRPr lang="fr-FR"/>
          </a:p>
        </p:txBody>
      </p:sp>
      <p:pic>
        <p:nvPicPr>
          <p:cNvPr id="8" name="Image 7" descr="ENSEA - Campus, Formations et Avis | Diplomeo.com">
            <a:extLst>
              <a:ext uri="{FF2B5EF4-FFF2-40B4-BE49-F238E27FC236}">
                <a16:creationId xmlns:a16="http://schemas.microsoft.com/office/drawing/2014/main" id="{B5FEF8E2-2BA9-2D37-CE0A-0657487BADC6}"/>
              </a:ext>
            </a:extLst>
          </p:cNvPr>
          <p:cNvPicPr>
            <a:picLocks noChangeAspect="1"/>
          </p:cNvPicPr>
          <p:nvPr/>
        </p:nvPicPr>
        <p:blipFill>
          <a:blip r:embed="rId2"/>
          <a:stretch>
            <a:fillRect/>
          </a:stretch>
        </p:blipFill>
        <p:spPr>
          <a:xfrm>
            <a:off x="-4651" y="6320611"/>
            <a:ext cx="536562" cy="536562"/>
          </a:xfrm>
          <a:prstGeom prst="rect">
            <a:avLst/>
          </a:prstGeom>
        </p:spPr>
      </p:pic>
      <p:pic>
        <p:nvPicPr>
          <p:cNvPr id="6" name="Image 5" descr="Une image contenant texte, capture d’écran&#10;&#10;Description générée automatiquement">
            <a:extLst>
              <a:ext uri="{FF2B5EF4-FFF2-40B4-BE49-F238E27FC236}">
                <a16:creationId xmlns:a16="http://schemas.microsoft.com/office/drawing/2014/main" id="{1DEDEF61-8A08-3598-8DE7-B585A8E5DE5B}"/>
              </a:ext>
            </a:extLst>
          </p:cNvPr>
          <p:cNvPicPr>
            <a:picLocks noChangeAspect="1"/>
          </p:cNvPicPr>
          <p:nvPr/>
        </p:nvPicPr>
        <p:blipFill>
          <a:blip r:embed="rId3"/>
          <a:stretch>
            <a:fillRect/>
          </a:stretch>
        </p:blipFill>
        <p:spPr>
          <a:xfrm>
            <a:off x="290878" y="2563483"/>
            <a:ext cx="3838755" cy="2334883"/>
          </a:xfrm>
          <a:prstGeom prst="rect">
            <a:avLst/>
          </a:prstGeom>
        </p:spPr>
      </p:pic>
      <p:sp>
        <p:nvSpPr>
          <p:cNvPr id="7" name="ZoneTexte 6">
            <a:extLst>
              <a:ext uri="{FF2B5EF4-FFF2-40B4-BE49-F238E27FC236}">
                <a16:creationId xmlns:a16="http://schemas.microsoft.com/office/drawing/2014/main" id="{04A0B223-24AE-9303-8425-48B24C582AF7}"/>
              </a:ext>
            </a:extLst>
          </p:cNvPr>
          <p:cNvSpPr txBox="1"/>
          <p:nvPr/>
        </p:nvSpPr>
        <p:spPr>
          <a:xfrm>
            <a:off x="334044" y="2182912"/>
            <a:ext cx="364726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b="1" u="sng">
                <a:ea typeface="Calibri"/>
                <a:cs typeface="Calibri"/>
              </a:rPr>
              <a:t>Tension d'entrée émis par la guitare</a:t>
            </a:r>
          </a:p>
        </p:txBody>
      </p:sp>
      <p:sp>
        <p:nvSpPr>
          <p:cNvPr id="9" name="ZoneTexte 8">
            <a:extLst>
              <a:ext uri="{FF2B5EF4-FFF2-40B4-BE49-F238E27FC236}">
                <a16:creationId xmlns:a16="http://schemas.microsoft.com/office/drawing/2014/main" id="{25C3FE7F-5404-E41D-6E86-827E2855CA18}"/>
              </a:ext>
            </a:extLst>
          </p:cNvPr>
          <p:cNvSpPr txBox="1"/>
          <p:nvPr/>
        </p:nvSpPr>
        <p:spPr>
          <a:xfrm>
            <a:off x="294582" y="5090808"/>
            <a:ext cx="3834166"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b="1" err="1">
                <a:ea typeface="Calibri"/>
                <a:cs typeface="Calibri"/>
              </a:rPr>
              <a:t>V_max</a:t>
            </a:r>
            <a:r>
              <a:rPr lang="fr-FR" b="1">
                <a:ea typeface="Calibri"/>
                <a:cs typeface="Calibri"/>
              </a:rPr>
              <a:t> = 820 mV</a:t>
            </a:r>
          </a:p>
          <a:p>
            <a:r>
              <a:rPr lang="fr-FR" err="1">
                <a:ea typeface="Calibri"/>
                <a:cs typeface="Calibri"/>
              </a:rPr>
              <a:t>V_càc</a:t>
            </a:r>
            <a:r>
              <a:rPr lang="fr-FR">
                <a:ea typeface="Calibri"/>
                <a:cs typeface="Calibri"/>
              </a:rPr>
              <a:t> = 1,53 V</a:t>
            </a:r>
          </a:p>
        </p:txBody>
      </p:sp>
      <p:sp>
        <p:nvSpPr>
          <p:cNvPr id="10" name="Flèche : droite 9">
            <a:extLst>
              <a:ext uri="{FF2B5EF4-FFF2-40B4-BE49-F238E27FC236}">
                <a16:creationId xmlns:a16="http://schemas.microsoft.com/office/drawing/2014/main" id="{29943014-91F9-6B02-8362-4122FFF3132F}"/>
              </a:ext>
            </a:extLst>
          </p:cNvPr>
          <p:cNvSpPr/>
          <p:nvPr/>
        </p:nvSpPr>
        <p:spPr>
          <a:xfrm>
            <a:off x="4242238" y="3476261"/>
            <a:ext cx="632603" cy="416943"/>
          </a:xfrm>
          <a:prstGeom prst="rightArrow">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2" name="ZoneTexte 11">
            <a:extLst>
              <a:ext uri="{FF2B5EF4-FFF2-40B4-BE49-F238E27FC236}">
                <a16:creationId xmlns:a16="http://schemas.microsoft.com/office/drawing/2014/main" id="{AA49F39F-19C7-FE3D-C5E2-FA6D7ACFD9CF}"/>
              </a:ext>
            </a:extLst>
          </p:cNvPr>
          <p:cNvSpPr txBox="1"/>
          <p:nvPr/>
        </p:nvSpPr>
        <p:spPr>
          <a:xfrm>
            <a:off x="5639288" y="2096647"/>
            <a:ext cx="1950732"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b="1" u="sng">
                <a:ea typeface="Calibri"/>
                <a:cs typeface="Calibri"/>
              </a:rPr>
              <a:t>AOP non inverseur</a:t>
            </a:r>
            <a:endParaRPr lang="fr-FR"/>
          </a:p>
        </p:txBody>
      </p:sp>
      <p:pic>
        <p:nvPicPr>
          <p:cNvPr id="15" name="Espace réservé du contenu 4" descr="Une image contenant texte, diagramme, capture d’écran, Plan&#10;&#10;Description générée automatiquement">
            <a:extLst>
              <a:ext uri="{FF2B5EF4-FFF2-40B4-BE49-F238E27FC236}">
                <a16:creationId xmlns:a16="http://schemas.microsoft.com/office/drawing/2014/main" id="{5067EA8F-39B2-4033-91F3-1EA101CA02E0}"/>
              </a:ext>
            </a:extLst>
          </p:cNvPr>
          <p:cNvPicPr>
            <a:picLocks noGrp="1" noChangeAspect="1"/>
          </p:cNvPicPr>
          <p:nvPr/>
        </p:nvPicPr>
        <p:blipFill rotWithShape="1">
          <a:blip r:embed="rId4"/>
          <a:srcRect r="66521" b="-472"/>
          <a:stretch/>
        </p:blipFill>
        <p:spPr>
          <a:xfrm>
            <a:off x="8627743" y="2562232"/>
            <a:ext cx="2728538" cy="3067943"/>
          </a:xfrm>
          <a:prstGeom prst="rect">
            <a:avLst/>
          </a:prstGeom>
        </p:spPr>
      </p:pic>
      <p:sp>
        <p:nvSpPr>
          <p:cNvPr id="13" name="Flèche : droite 12">
            <a:extLst>
              <a:ext uri="{FF2B5EF4-FFF2-40B4-BE49-F238E27FC236}">
                <a16:creationId xmlns:a16="http://schemas.microsoft.com/office/drawing/2014/main" id="{B55E4432-14D5-E656-7DAE-762CE762D3E8}"/>
              </a:ext>
            </a:extLst>
          </p:cNvPr>
          <p:cNvSpPr/>
          <p:nvPr/>
        </p:nvSpPr>
        <p:spPr>
          <a:xfrm>
            <a:off x="8095370" y="3476260"/>
            <a:ext cx="632603" cy="416943"/>
          </a:xfrm>
          <a:prstGeom prst="rightArrow">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16" name="ZoneTexte 15">
            <a:extLst>
              <a:ext uri="{FF2B5EF4-FFF2-40B4-BE49-F238E27FC236}">
                <a16:creationId xmlns:a16="http://schemas.microsoft.com/office/drawing/2014/main" id="{047C8E10-89A4-C2C6-AB53-1B8F3DD9CDCB}"/>
              </a:ext>
            </a:extLst>
          </p:cNvPr>
          <p:cNvSpPr txBox="1"/>
          <p:nvPr/>
        </p:nvSpPr>
        <p:spPr>
          <a:xfrm>
            <a:off x="8845439" y="2096646"/>
            <a:ext cx="2727109"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b="1" u="sng">
                <a:ea typeface="Calibri"/>
                <a:cs typeface="Calibri"/>
              </a:rPr>
              <a:t>Tension d'entrée du codec</a:t>
            </a:r>
          </a:p>
        </p:txBody>
      </p:sp>
      <p:sp>
        <p:nvSpPr>
          <p:cNvPr id="17" name="ZoneTexte 16">
            <a:extLst>
              <a:ext uri="{FF2B5EF4-FFF2-40B4-BE49-F238E27FC236}">
                <a16:creationId xmlns:a16="http://schemas.microsoft.com/office/drawing/2014/main" id="{123AC81D-6A49-2275-1929-C952082E0C7C}"/>
              </a:ext>
            </a:extLst>
          </p:cNvPr>
          <p:cNvSpPr txBox="1"/>
          <p:nvPr/>
        </p:nvSpPr>
        <p:spPr>
          <a:xfrm>
            <a:off x="9424204" y="5626978"/>
            <a:ext cx="2505137" cy="64633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b="1" err="1">
                <a:ea typeface="Calibri"/>
                <a:cs typeface="Calibri"/>
              </a:rPr>
              <a:t>Ve_max</a:t>
            </a:r>
            <a:r>
              <a:rPr lang="fr-FR" b="1">
                <a:ea typeface="Calibri"/>
                <a:cs typeface="Calibri"/>
              </a:rPr>
              <a:t> = 1,6 ou 2,8V</a:t>
            </a:r>
          </a:p>
          <a:p>
            <a:endParaRPr lang="fr-FR">
              <a:ea typeface="Calibri"/>
              <a:cs typeface="Calibri"/>
            </a:endParaRPr>
          </a:p>
        </p:txBody>
      </p:sp>
      <p:pic>
        <p:nvPicPr>
          <p:cNvPr id="20" name="Image 19" descr="Une image contenant Police, texte, blanc, écriture manuscrite&#10;&#10;Description générée automatiquement">
            <a:extLst>
              <a:ext uri="{FF2B5EF4-FFF2-40B4-BE49-F238E27FC236}">
                <a16:creationId xmlns:a16="http://schemas.microsoft.com/office/drawing/2014/main" id="{D5CFAC9F-722A-386E-6AB7-3C472B7DF2DA}"/>
              </a:ext>
            </a:extLst>
          </p:cNvPr>
          <p:cNvPicPr>
            <a:picLocks noChangeAspect="1"/>
          </p:cNvPicPr>
          <p:nvPr/>
        </p:nvPicPr>
        <p:blipFill>
          <a:blip r:embed="rId5"/>
          <a:stretch>
            <a:fillRect/>
          </a:stretch>
        </p:blipFill>
        <p:spPr>
          <a:xfrm>
            <a:off x="5001424" y="4844361"/>
            <a:ext cx="2743200" cy="1083179"/>
          </a:xfrm>
          <a:prstGeom prst="rect">
            <a:avLst/>
          </a:prstGeom>
        </p:spPr>
      </p:pic>
      <p:pic>
        <p:nvPicPr>
          <p:cNvPr id="18" name="Image 17" descr="Une image contenant capture d’écran, noir, conception&#10;&#10;Description générée automatiquement">
            <a:extLst>
              <a:ext uri="{FF2B5EF4-FFF2-40B4-BE49-F238E27FC236}">
                <a16:creationId xmlns:a16="http://schemas.microsoft.com/office/drawing/2014/main" id="{C1F2F852-7D10-5B24-51B3-EF74769F9C21}"/>
              </a:ext>
            </a:extLst>
          </p:cNvPr>
          <p:cNvPicPr>
            <a:picLocks noChangeAspect="1"/>
          </p:cNvPicPr>
          <p:nvPr/>
        </p:nvPicPr>
        <p:blipFill>
          <a:blip r:embed="rId6"/>
          <a:stretch>
            <a:fillRect/>
          </a:stretch>
        </p:blipFill>
        <p:spPr>
          <a:xfrm>
            <a:off x="4681268" y="2474396"/>
            <a:ext cx="3663350" cy="2613697"/>
          </a:xfrm>
          <a:prstGeom prst="rect">
            <a:avLst/>
          </a:prstGeom>
        </p:spPr>
      </p:pic>
      <p:pic>
        <p:nvPicPr>
          <p:cNvPr id="19" name="Image 18" descr="Une image contenant noir, obscurité&#10;&#10;Description générée automatiquement">
            <a:extLst>
              <a:ext uri="{FF2B5EF4-FFF2-40B4-BE49-F238E27FC236}">
                <a16:creationId xmlns:a16="http://schemas.microsoft.com/office/drawing/2014/main" id="{660D50F6-D8F2-C712-84FE-9557964B852D}"/>
              </a:ext>
            </a:extLst>
          </p:cNvPr>
          <p:cNvPicPr>
            <a:picLocks noChangeAspect="1"/>
          </p:cNvPicPr>
          <p:nvPr/>
        </p:nvPicPr>
        <p:blipFill>
          <a:blip r:embed="rId7"/>
          <a:stretch>
            <a:fillRect/>
          </a:stretch>
        </p:blipFill>
        <p:spPr>
          <a:xfrm>
            <a:off x="6369205" y="3727007"/>
            <a:ext cx="531542" cy="500523"/>
          </a:xfrm>
          <a:prstGeom prst="rect">
            <a:avLst/>
          </a:prstGeom>
        </p:spPr>
      </p:pic>
      <p:cxnSp>
        <p:nvCxnSpPr>
          <p:cNvPr id="21" name="Connecteur droit avec flèche 20">
            <a:extLst>
              <a:ext uri="{FF2B5EF4-FFF2-40B4-BE49-F238E27FC236}">
                <a16:creationId xmlns:a16="http://schemas.microsoft.com/office/drawing/2014/main" id="{FBBE4597-BDD7-70CD-7EF3-E1A84334C31F}"/>
              </a:ext>
            </a:extLst>
          </p:cNvPr>
          <p:cNvCxnSpPr/>
          <p:nvPr/>
        </p:nvCxnSpPr>
        <p:spPr>
          <a:xfrm flipH="1">
            <a:off x="6377449" y="3618270"/>
            <a:ext cx="2456" cy="360106"/>
          </a:xfrm>
          <a:prstGeom prst="straightConnector1">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Connecteur droit avec flèche 21">
            <a:extLst>
              <a:ext uri="{FF2B5EF4-FFF2-40B4-BE49-F238E27FC236}">
                <a16:creationId xmlns:a16="http://schemas.microsoft.com/office/drawing/2014/main" id="{1B1CBBC0-068F-73DF-B4E3-422AB733EE5F}"/>
              </a:ext>
            </a:extLst>
          </p:cNvPr>
          <p:cNvCxnSpPr>
            <a:cxnSpLocks/>
          </p:cNvCxnSpPr>
          <p:nvPr/>
        </p:nvCxnSpPr>
        <p:spPr>
          <a:xfrm>
            <a:off x="6896098" y="3618269"/>
            <a:ext cx="7376" cy="360106"/>
          </a:xfrm>
          <a:prstGeom prst="straightConnector1">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3" name="Ellipse 22">
            <a:extLst>
              <a:ext uri="{FF2B5EF4-FFF2-40B4-BE49-F238E27FC236}">
                <a16:creationId xmlns:a16="http://schemas.microsoft.com/office/drawing/2014/main" id="{2D3888A0-EE3F-431D-04C8-F9655D865664}"/>
              </a:ext>
            </a:extLst>
          </p:cNvPr>
          <p:cNvSpPr/>
          <p:nvPr/>
        </p:nvSpPr>
        <p:spPr>
          <a:xfrm>
            <a:off x="6346722" y="3583857"/>
            <a:ext cx="58994" cy="6391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4" name="Ellipse 23">
            <a:extLst>
              <a:ext uri="{FF2B5EF4-FFF2-40B4-BE49-F238E27FC236}">
                <a16:creationId xmlns:a16="http://schemas.microsoft.com/office/drawing/2014/main" id="{FC13544D-9E9D-5800-C5CA-5A28FDA3117A}"/>
              </a:ext>
            </a:extLst>
          </p:cNvPr>
          <p:cNvSpPr/>
          <p:nvPr/>
        </p:nvSpPr>
        <p:spPr>
          <a:xfrm>
            <a:off x="6868090" y="3597225"/>
            <a:ext cx="58994" cy="63910"/>
          </a:xfrm>
          <a:prstGeom prst="ellipse">
            <a:avLst/>
          </a:prstGeom>
          <a:solidFill>
            <a:schemeClr val="tx1"/>
          </a:solidFill>
          <a:ln>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fr-FR"/>
          </a:p>
        </p:txBody>
      </p:sp>
      <p:sp>
        <p:nvSpPr>
          <p:cNvPr id="25" name="ZoneTexte 24">
            <a:extLst>
              <a:ext uri="{FF2B5EF4-FFF2-40B4-BE49-F238E27FC236}">
                <a16:creationId xmlns:a16="http://schemas.microsoft.com/office/drawing/2014/main" id="{8E4BFA41-6760-A756-F5C2-22BAF7A741CF}"/>
              </a:ext>
            </a:extLst>
          </p:cNvPr>
          <p:cNvSpPr txBox="1"/>
          <p:nvPr/>
        </p:nvSpPr>
        <p:spPr>
          <a:xfrm>
            <a:off x="6390105" y="4014982"/>
            <a:ext cx="450070" cy="21544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fr-FR" sz="800">
                <a:ea typeface="Calibri"/>
                <a:cs typeface="Calibri"/>
              </a:rPr>
              <a:t>C1</a:t>
            </a:r>
          </a:p>
        </p:txBody>
      </p:sp>
    </p:spTree>
    <p:extLst>
      <p:ext uri="{BB962C8B-B14F-4D97-AF65-F5344CB8AC3E}">
        <p14:creationId xmlns:p14="http://schemas.microsoft.com/office/powerpoint/2010/main" val="22513770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E451E59-2E9A-9A07-58CD-54998F5F81D5}"/>
              </a:ext>
            </a:extLst>
          </p:cNvPr>
          <p:cNvSpPr>
            <a:spLocks noGrp="1"/>
          </p:cNvSpPr>
          <p:nvPr>
            <p:ph type="title"/>
          </p:nvPr>
        </p:nvSpPr>
        <p:spPr>
          <a:xfrm>
            <a:off x="316833" y="365125"/>
            <a:ext cx="11668624" cy="1335589"/>
          </a:xfrm>
        </p:spPr>
        <p:txBody>
          <a:bodyPr/>
          <a:lstStyle/>
          <a:p>
            <a:r>
              <a:rPr lang="fr-FR" sz="2800" b="1">
                <a:latin typeface="Calibri"/>
                <a:ea typeface="Calibri"/>
                <a:cs typeface="Calibri"/>
              </a:rPr>
              <a:t>Spécifications techniques </a:t>
            </a:r>
            <a:r>
              <a:rPr lang="fr-FR" sz="2800" b="1">
                <a:latin typeface="Calibri"/>
                <a:cs typeface="Calibri"/>
              </a:rPr>
              <a:t>- </a:t>
            </a:r>
            <a:r>
              <a:rPr lang="fr-FR" b="1"/>
              <a:t>LE Microprocesseur </a:t>
            </a:r>
          </a:p>
        </p:txBody>
      </p:sp>
      <p:sp>
        <p:nvSpPr>
          <p:cNvPr id="4" name="Espace réservé de la date 3">
            <a:extLst>
              <a:ext uri="{FF2B5EF4-FFF2-40B4-BE49-F238E27FC236}">
                <a16:creationId xmlns:a16="http://schemas.microsoft.com/office/drawing/2014/main" id="{AC597071-F149-E634-F9D7-21A929496907}"/>
              </a:ext>
            </a:extLst>
          </p:cNvPr>
          <p:cNvSpPr>
            <a:spLocks noGrp="1"/>
          </p:cNvSpPr>
          <p:nvPr>
            <p:ph type="dt" sz="half" idx="10"/>
          </p:nvPr>
        </p:nvSpPr>
        <p:spPr/>
        <p:txBody>
          <a:bodyPr/>
          <a:lstStyle/>
          <a:p>
            <a:pPr rtl="0"/>
            <a:fld id="{75162FBC-E467-46B8-ABE1-98D95CFF2BA6}" type="datetime1">
              <a:rPr lang="fr-FR" smtClean="0"/>
              <a:t>10/10/2023</a:t>
            </a:fld>
            <a:endParaRPr lang="en-US"/>
          </a:p>
        </p:txBody>
      </p:sp>
      <p:sp>
        <p:nvSpPr>
          <p:cNvPr id="3" name="Espace réservé du pied de page 2">
            <a:extLst>
              <a:ext uri="{FF2B5EF4-FFF2-40B4-BE49-F238E27FC236}">
                <a16:creationId xmlns:a16="http://schemas.microsoft.com/office/drawing/2014/main" id="{6429426E-8D52-0FB1-1BFB-E01DD395D711}"/>
              </a:ext>
            </a:extLst>
          </p:cNvPr>
          <p:cNvSpPr>
            <a:spLocks noGrp="1"/>
          </p:cNvSpPr>
          <p:nvPr>
            <p:ph type="ftr" sz="quarter" idx="11"/>
          </p:nvPr>
        </p:nvSpPr>
        <p:spPr/>
        <p:txBody>
          <a:bodyPr/>
          <a:lstStyle/>
          <a:p>
            <a:r>
              <a:rPr lang="fr-FR"/>
              <a:t>Camille Luca Jolan</a:t>
            </a:r>
          </a:p>
        </p:txBody>
      </p:sp>
      <p:sp>
        <p:nvSpPr>
          <p:cNvPr id="5" name="Espace réservé du numéro de diapositive 4">
            <a:extLst>
              <a:ext uri="{FF2B5EF4-FFF2-40B4-BE49-F238E27FC236}">
                <a16:creationId xmlns:a16="http://schemas.microsoft.com/office/drawing/2014/main" id="{BAFF5A85-3066-D95B-1F59-3CF0362DC98E}"/>
              </a:ext>
            </a:extLst>
          </p:cNvPr>
          <p:cNvSpPr>
            <a:spLocks noGrp="1"/>
          </p:cNvSpPr>
          <p:nvPr>
            <p:ph type="sldNum" sz="quarter" idx="12"/>
          </p:nvPr>
        </p:nvSpPr>
        <p:spPr/>
        <p:txBody>
          <a:bodyPr/>
          <a:lstStyle/>
          <a:p>
            <a:fld id="{3A98EE3D-8CD1-4C3F-BD1C-C98C9596463C}" type="slidenum">
              <a:rPr lang="en-US" smtClean="0"/>
              <a:t>11</a:t>
            </a:fld>
            <a:endParaRPr lang="fr-FR"/>
          </a:p>
        </p:txBody>
      </p:sp>
      <p:pic>
        <p:nvPicPr>
          <p:cNvPr id="7" name="Image 6" descr="ENSEA - Campus, Formations et Avis | Diplomeo.com">
            <a:extLst>
              <a:ext uri="{FF2B5EF4-FFF2-40B4-BE49-F238E27FC236}">
                <a16:creationId xmlns:a16="http://schemas.microsoft.com/office/drawing/2014/main" id="{67F84D0D-2923-96BE-C729-89AF514FA59A}"/>
              </a:ext>
            </a:extLst>
          </p:cNvPr>
          <p:cNvPicPr>
            <a:picLocks noChangeAspect="1"/>
          </p:cNvPicPr>
          <p:nvPr/>
        </p:nvPicPr>
        <p:blipFill>
          <a:blip r:embed="rId2"/>
          <a:stretch>
            <a:fillRect/>
          </a:stretch>
        </p:blipFill>
        <p:spPr>
          <a:xfrm>
            <a:off x="-4651" y="6320611"/>
            <a:ext cx="536562" cy="536562"/>
          </a:xfrm>
          <a:prstGeom prst="rect">
            <a:avLst/>
          </a:prstGeom>
        </p:spPr>
      </p:pic>
      <p:pic>
        <p:nvPicPr>
          <p:cNvPr id="6" name="Image 5">
            <a:extLst>
              <a:ext uri="{FF2B5EF4-FFF2-40B4-BE49-F238E27FC236}">
                <a16:creationId xmlns:a16="http://schemas.microsoft.com/office/drawing/2014/main" id="{F2ECAC89-A960-640D-ECFA-5949346AC179}"/>
              </a:ext>
            </a:extLst>
          </p:cNvPr>
          <p:cNvPicPr>
            <a:picLocks noChangeAspect="1"/>
          </p:cNvPicPr>
          <p:nvPr/>
        </p:nvPicPr>
        <p:blipFill>
          <a:blip r:embed="rId3"/>
          <a:stretch>
            <a:fillRect/>
          </a:stretch>
        </p:blipFill>
        <p:spPr>
          <a:xfrm>
            <a:off x="1949570" y="2544436"/>
            <a:ext cx="2743200" cy="2718033"/>
          </a:xfrm>
          <a:prstGeom prst="rect">
            <a:avLst/>
          </a:prstGeom>
        </p:spPr>
      </p:pic>
      <p:sp>
        <p:nvSpPr>
          <p:cNvPr id="8" name="ZoneTexte 7">
            <a:extLst>
              <a:ext uri="{FF2B5EF4-FFF2-40B4-BE49-F238E27FC236}">
                <a16:creationId xmlns:a16="http://schemas.microsoft.com/office/drawing/2014/main" id="{1DEE507A-B733-746F-C9BE-01D5466480CF}"/>
              </a:ext>
            </a:extLst>
          </p:cNvPr>
          <p:cNvSpPr txBox="1"/>
          <p:nvPr/>
        </p:nvSpPr>
        <p:spPr>
          <a:xfrm>
            <a:off x="1949571" y="2179608"/>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b="1"/>
              <a:t>STM32f446ZCT6</a:t>
            </a:r>
            <a:endParaRPr lang="fr-FR" b="1">
              <a:ea typeface="Calibri"/>
              <a:cs typeface="Calibri"/>
            </a:endParaRPr>
          </a:p>
        </p:txBody>
      </p:sp>
      <p:sp>
        <p:nvSpPr>
          <p:cNvPr id="9" name="ZoneTexte 8">
            <a:extLst>
              <a:ext uri="{FF2B5EF4-FFF2-40B4-BE49-F238E27FC236}">
                <a16:creationId xmlns:a16="http://schemas.microsoft.com/office/drawing/2014/main" id="{FA1BD839-15AA-F410-59CF-F59FF6B7B742}"/>
              </a:ext>
            </a:extLst>
          </p:cNvPr>
          <p:cNvSpPr txBox="1"/>
          <p:nvPr/>
        </p:nvSpPr>
        <p:spPr>
          <a:xfrm>
            <a:off x="6298038" y="1642046"/>
            <a:ext cx="4875058" cy="535531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b="1" u="sng">
                <a:ea typeface="Calibri"/>
                <a:cs typeface="Calibri"/>
              </a:rPr>
              <a:t>Alimentation</a:t>
            </a:r>
            <a:r>
              <a:rPr lang="fr-FR">
                <a:ea typeface="Calibri"/>
                <a:cs typeface="Calibri"/>
              </a:rPr>
              <a:t> : </a:t>
            </a:r>
            <a:r>
              <a:rPr lang="fr-FR" err="1">
                <a:ea typeface="Calibri"/>
                <a:cs typeface="Calibri"/>
              </a:rPr>
              <a:t>Vdd</a:t>
            </a:r>
            <a:r>
              <a:rPr lang="fr-FR">
                <a:ea typeface="Calibri"/>
                <a:cs typeface="Calibri"/>
              </a:rPr>
              <a:t> et </a:t>
            </a:r>
            <a:r>
              <a:rPr lang="fr-FR" err="1">
                <a:ea typeface="Calibri"/>
                <a:cs typeface="Calibri"/>
              </a:rPr>
              <a:t>Vss</a:t>
            </a:r>
            <a:r>
              <a:rPr lang="fr-FR">
                <a:ea typeface="Calibri"/>
                <a:cs typeface="Calibri"/>
              </a:rPr>
              <a:t> = 3,3V </a:t>
            </a:r>
          </a:p>
          <a:p>
            <a:endParaRPr lang="fr-FR">
              <a:ea typeface="Calibri"/>
              <a:cs typeface="Calibri"/>
            </a:endParaRPr>
          </a:p>
          <a:p>
            <a:r>
              <a:rPr lang="fr-FR" b="1" u="sng">
                <a:ea typeface="Calibri"/>
                <a:cs typeface="Calibri"/>
              </a:rPr>
              <a:t>Mémoire</a:t>
            </a:r>
            <a:r>
              <a:rPr lang="fr-FR">
                <a:ea typeface="Calibri"/>
                <a:cs typeface="Calibri"/>
              </a:rPr>
              <a:t> : </a:t>
            </a:r>
          </a:p>
          <a:p>
            <a:pPr marL="285750" indent="-285750">
              <a:buFont typeface="Calibri"/>
              <a:buChar char="-"/>
            </a:pPr>
            <a:r>
              <a:rPr lang="fr-FR">
                <a:ea typeface="+mn-lt"/>
                <a:cs typeface="+mn-lt"/>
              </a:rPr>
              <a:t>512 Ko à 180 MHz</a:t>
            </a:r>
            <a:endParaRPr lang="fr-FR">
              <a:ea typeface="Calibri"/>
              <a:cs typeface="Calibri"/>
            </a:endParaRPr>
          </a:p>
          <a:p>
            <a:pPr marL="285750" indent="-285750">
              <a:buFont typeface="Calibri"/>
              <a:buChar char="-"/>
            </a:pPr>
            <a:r>
              <a:rPr lang="fr-FR">
                <a:ea typeface="+mn-lt"/>
                <a:cs typeface="+mn-lt"/>
              </a:rPr>
              <a:t>128 Ko RAM</a:t>
            </a:r>
            <a:endParaRPr lang="fr-FR">
              <a:ea typeface="Calibri"/>
              <a:cs typeface="Calibri"/>
            </a:endParaRPr>
          </a:p>
          <a:p>
            <a:endParaRPr lang="fr-FR">
              <a:ea typeface="Calibri"/>
              <a:cs typeface="Calibri"/>
            </a:endParaRPr>
          </a:p>
          <a:p>
            <a:r>
              <a:rPr lang="fr-FR" b="1" u="sng">
                <a:ea typeface="Calibri"/>
                <a:cs typeface="Calibri"/>
              </a:rPr>
              <a:t>Horloge</a:t>
            </a:r>
            <a:r>
              <a:rPr lang="fr-FR">
                <a:ea typeface="Calibri"/>
                <a:cs typeface="Calibri"/>
              </a:rPr>
              <a:t> : 4 à 26 MHz</a:t>
            </a:r>
          </a:p>
          <a:p>
            <a:endParaRPr lang="fr-FR">
              <a:ea typeface="Calibri"/>
              <a:cs typeface="Calibri"/>
            </a:endParaRPr>
          </a:p>
          <a:p>
            <a:r>
              <a:rPr lang="fr-FR" b="1">
                <a:ea typeface="Calibri"/>
                <a:cs typeface="Calibri"/>
              </a:rPr>
              <a:t>114 entrées/sorties :</a:t>
            </a:r>
          </a:p>
          <a:p>
            <a:endParaRPr lang="fr-FR" b="1">
              <a:ea typeface="Calibri"/>
              <a:cs typeface="Calibri"/>
            </a:endParaRPr>
          </a:p>
          <a:p>
            <a:r>
              <a:rPr lang="fr-FR" b="1" u="sng">
                <a:ea typeface="Calibri"/>
                <a:cs typeface="Calibri"/>
              </a:rPr>
              <a:t>Interfaces de communication</a:t>
            </a:r>
            <a:r>
              <a:rPr lang="fr-FR">
                <a:ea typeface="Calibri"/>
                <a:cs typeface="Calibri"/>
              </a:rPr>
              <a:t> : </a:t>
            </a:r>
          </a:p>
          <a:p>
            <a:r>
              <a:rPr lang="fr-FR">
                <a:ea typeface="Calibri"/>
                <a:cs typeface="Calibri"/>
              </a:rPr>
              <a:t>SPI, I2C, UART, I2S</a:t>
            </a:r>
          </a:p>
          <a:p>
            <a:endParaRPr lang="fr-FR">
              <a:ea typeface="Calibri"/>
              <a:cs typeface="Calibri"/>
            </a:endParaRPr>
          </a:p>
          <a:p>
            <a:r>
              <a:rPr lang="fr-FR" b="1" u="sng">
                <a:ea typeface="Calibri"/>
                <a:cs typeface="Calibri"/>
              </a:rPr>
              <a:t>Inter-</a:t>
            </a:r>
            <a:r>
              <a:rPr lang="fr-FR" b="1" u="sng" err="1">
                <a:ea typeface="Calibri"/>
                <a:cs typeface="Calibri"/>
              </a:rPr>
              <a:t>integrated</a:t>
            </a:r>
            <a:r>
              <a:rPr lang="fr-FR" b="1" u="sng">
                <a:ea typeface="Calibri"/>
                <a:cs typeface="Calibri"/>
              </a:rPr>
              <a:t> </a:t>
            </a:r>
            <a:r>
              <a:rPr lang="fr-FR" b="1" u="sng" err="1">
                <a:ea typeface="Calibri"/>
                <a:cs typeface="Calibri"/>
              </a:rPr>
              <a:t>sound</a:t>
            </a:r>
            <a:r>
              <a:rPr lang="fr-FR" b="1" u="sng">
                <a:ea typeface="Calibri"/>
                <a:cs typeface="Calibri"/>
              </a:rPr>
              <a:t> (I2S)</a:t>
            </a:r>
            <a:r>
              <a:rPr lang="fr-FR" b="1">
                <a:ea typeface="Calibri"/>
                <a:cs typeface="Calibri"/>
              </a:rPr>
              <a:t> : </a:t>
            </a:r>
          </a:p>
          <a:p>
            <a:pPr marL="285750" indent="-285750">
              <a:buFont typeface="Calibri"/>
              <a:buChar char="-"/>
            </a:pPr>
            <a:r>
              <a:rPr lang="fr-FR">
                <a:ea typeface="+mn-lt"/>
                <a:cs typeface="+mn-lt"/>
              </a:rPr>
              <a:t>Disponibles sur SP1, SP2 et SP3</a:t>
            </a:r>
            <a:endParaRPr lang="fr-FR" b="1">
              <a:ea typeface="+mn-lt"/>
              <a:cs typeface="+mn-lt"/>
            </a:endParaRPr>
          </a:p>
          <a:p>
            <a:pPr marL="285750" indent="-285750">
              <a:buFont typeface="Calibri"/>
              <a:buChar char="-"/>
            </a:pPr>
            <a:r>
              <a:rPr lang="fr-FR">
                <a:ea typeface="+mn-lt"/>
                <a:cs typeface="+mn-lt"/>
              </a:rPr>
              <a:t>Fréquence d'échantillonnage : 8 kHz à 192 kHz</a:t>
            </a:r>
            <a:endParaRPr lang="fr-FR">
              <a:ea typeface="Calibri"/>
              <a:cs typeface="Calibri"/>
            </a:endParaRPr>
          </a:p>
          <a:p>
            <a:pPr marL="285750" indent="-285750">
              <a:buFont typeface="Calibri"/>
              <a:buChar char="-"/>
            </a:pPr>
            <a:r>
              <a:rPr lang="fr-FR">
                <a:ea typeface="Calibri"/>
                <a:cs typeface="Calibri"/>
              </a:rPr>
              <a:t>Résolution de 16/32 bits</a:t>
            </a:r>
          </a:p>
          <a:p>
            <a:pPr marL="285750" indent="-285750">
              <a:buFont typeface="Calibri"/>
              <a:buChar char="-"/>
            </a:pPr>
            <a:endParaRPr lang="fr-FR">
              <a:ea typeface="Calibri"/>
              <a:cs typeface="Calibri"/>
            </a:endParaRPr>
          </a:p>
          <a:p>
            <a:endParaRPr lang="fr-FR">
              <a:ea typeface="Calibri"/>
              <a:cs typeface="Calibri"/>
            </a:endParaRPr>
          </a:p>
        </p:txBody>
      </p:sp>
    </p:spTree>
    <p:extLst>
      <p:ext uri="{BB962C8B-B14F-4D97-AF65-F5344CB8AC3E}">
        <p14:creationId xmlns:p14="http://schemas.microsoft.com/office/powerpoint/2010/main" val="23528995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re 1">
            <a:extLst>
              <a:ext uri="{FF2B5EF4-FFF2-40B4-BE49-F238E27FC236}">
                <a16:creationId xmlns:a16="http://schemas.microsoft.com/office/drawing/2014/main" id="{D299E7D2-DB4C-BE23-E457-EEDEE664025D}"/>
              </a:ext>
            </a:extLst>
          </p:cNvPr>
          <p:cNvSpPr txBox="1">
            <a:spLocks/>
          </p:cNvSpPr>
          <p:nvPr/>
        </p:nvSpPr>
        <p:spPr>
          <a:xfrm>
            <a:off x="768018" y="375151"/>
            <a:ext cx="11668624" cy="133558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fr-FR" sz="2800" b="1">
                <a:latin typeface="Calibri"/>
                <a:ea typeface="Calibri"/>
                <a:cs typeface="Calibri"/>
              </a:rPr>
              <a:t>Spécifications techniques </a:t>
            </a:r>
            <a:r>
              <a:rPr lang="fr-FR" sz="2800" b="1">
                <a:latin typeface="Calibri"/>
                <a:cs typeface="Calibri"/>
              </a:rPr>
              <a:t>- </a:t>
            </a:r>
            <a:r>
              <a:rPr lang="fr-FR" b="1"/>
              <a:t>La mémoire</a:t>
            </a:r>
          </a:p>
        </p:txBody>
      </p:sp>
      <p:pic>
        <p:nvPicPr>
          <p:cNvPr id="10" name="Image 9" descr="Une image contenant texte&#10;&#10;Description générée automatiquement">
            <a:extLst>
              <a:ext uri="{FF2B5EF4-FFF2-40B4-BE49-F238E27FC236}">
                <a16:creationId xmlns:a16="http://schemas.microsoft.com/office/drawing/2014/main" id="{E707AF3B-396A-51B7-9070-D461DF47E9E3}"/>
              </a:ext>
            </a:extLst>
          </p:cNvPr>
          <p:cNvPicPr>
            <a:picLocks noChangeAspect="1"/>
          </p:cNvPicPr>
          <p:nvPr/>
        </p:nvPicPr>
        <p:blipFill>
          <a:blip r:embed="rId2"/>
          <a:stretch>
            <a:fillRect/>
          </a:stretch>
        </p:blipFill>
        <p:spPr>
          <a:xfrm>
            <a:off x="9125952" y="85656"/>
            <a:ext cx="2743200" cy="1934213"/>
          </a:xfrm>
          <a:prstGeom prst="rect">
            <a:avLst/>
          </a:prstGeom>
        </p:spPr>
      </p:pic>
      <p:sp>
        <p:nvSpPr>
          <p:cNvPr id="11" name="ZoneTexte 10">
            <a:extLst>
              <a:ext uri="{FF2B5EF4-FFF2-40B4-BE49-F238E27FC236}">
                <a16:creationId xmlns:a16="http://schemas.microsoft.com/office/drawing/2014/main" id="{066C43A8-9F19-9E85-3F53-A2DA6D35D013}"/>
              </a:ext>
            </a:extLst>
          </p:cNvPr>
          <p:cNvSpPr txBox="1"/>
          <p:nvPr/>
        </p:nvSpPr>
        <p:spPr>
          <a:xfrm>
            <a:off x="7514723" y="2178216"/>
            <a:ext cx="3947861"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fr-FR" b="1" u="sng" dirty="0">
                <a:cs typeface="Calibri"/>
              </a:rPr>
              <a:t>Alimentation</a:t>
            </a:r>
            <a:r>
              <a:rPr lang="fr-FR" dirty="0">
                <a:cs typeface="Calibri"/>
              </a:rPr>
              <a:t> : 3.3V</a:t>
            </a:r>
            <a:endParaRPr lang="fr-FR" b="1" u="sng" dirty="0">
              <a:cs typeface="Calibri"/>
            </a:endParaRPr>
          </a:p>
          <a:p>
            <a:endParaRPr lang="fr-FR">
              <a:cs typeface="Calibri"/>
            </a:endParaRPr>
          </a:p>
          <a:p>
            <a:r>
              <a:rPr lang="fr-FR" b="1" u="sng" dirty="0">
                <a:cs typeface="Calibri"/>
              </a:rPr>
              <a:t>Taille</a:t>
            </a:r>
            <a:r>
              <a:rPr lang="fr-FR" b="1" dirty="0">
                <a:cs typeface="Calibri"/>
              </a:rPr>
              <a:t> </a:t>
            </a:r>
            <a:r>
              <a:rPr lang="fr-FR" dirty="0">
                <a:cs typeface="Calibri"/>
              </a:rPr>
              <a:t>: 64  Mo, 4M x 16</a:t>
            </a:r>
            <a:endParaRPr lang="fr-FR" dirty="0"/>
          </a:p>
          <a:p>
            <a:endParaRPr lang="fr-FR" dirty="0">
              <a:cs typeface="Calibri"/>
            </a:endParaRPr>
          </a:p>
          <a:p>
            <a:endParaRPr lang="fr-FR" dirty="0">
              <a:cs typeface="Calibri"/>
            </a:endParaRPr>
          </a:p>
          <a:p>
            <a:endParaRPr lang="fr-FR">
              <a:cs typeface="Calibri"/>
            </a:endParaRPr>
          </a:p>
          <a:p>
            <a:endParaRPr lang="fr-FR">
              <a:cs typeface="Calibri"/>
            </a:endParaRPr>
          </a:p>
          <a:p>
            <a:endParaRPr lang="fr-FR">
              <a:cs typeface="Calibri"/>
            </a:endParaRPr>
          </a:p>
          <a:p>
            <a:endParaRPr lang="fr-FR">
              <a:cs typeface="Calibri"/>
            </a:endParaRPr>
          </a:p>
          <a:p>
            <a:endParaRPr lang="fr-FR">
              <a:cs typeface="Calibri"/>
            </a:endParaRPr>
          </a:p>
        </p:txBody>
      </p:sp>
      <p:pic>
        <p:nvPicPr>
          <p:cNvPr id="12" name="Image 11" descr="Une image contenant texte, capture d’écran, ligne&#10;&#10;Description générée automatiquement">
            <a:extLst>
              <a:ext uri="{FF2B5EF4-FFF2-40B4-BE49-F238E27FC236}">
                <a16:creationId xmlns:a16="http://schemas.microsoft.com/office/drawing/2014/main" id="{A1819D52-F470-50E5-1063-0A529ED9ABF3}"/>
              </a:ext>
            </a:extLst>
          </p:cNvPr>
          <p:cNvPicPr>
            <a:picLocks noChangeAspect="1"/>
          </p:cNvPicPr>
          <p:nvPr/>
        </p:nvPicPr>
        <p:blipFill>
          <a:blip r:embed="rId3"/>
          <a:stretch>
            <a:fillRect/>
          </a:stretch>
        </p:blipFill>
        <p:spPr>
          <a:xfrm>
            <a:off x="623637" y="1306496"/>
            <a:ext cx="6583278" cy="5478243"/>
          </a:xfrm>
          <a:prstGeom prst="rect">
            <a:avLst/>
          </a:prstGeom>
        </p:spPr>
      </p:pic>
      <p:pic>
        <p:nvPicPr>
          <p:cNvPr id="13" name="Image 12" descr="Une image contenant texte, capture d’écran, Police, nombre&#10;&#10;Description générée automatiquement">
            <a:extLst>
              <a:ext uri="{FF2B5EF4-FFF2-40B4-BE49-F238E27FC236}">
                <a16:creationId xmlns:a16="http://schemas.microsoft.com/office/drawing/2014/main" id="{0AF532D4-F56B-A124-B86F-F9158DCE339F}"/>
              </a:ext>
            </a:extLst>
          </p:cNvPr>
          <p:cNvPicPr>
            <a:picLocks noChangeAspect="1"/>
          </p:cNvPicPr>
          <p:nvPr/>
        </p:nvPicPr>
        <p:blipFill>
          <a:blip r:embed="rId4"/>
          <a:stretch>
            <a:fillRect/>
          </a:stretch>
        </p:blipFill>
        <p:spPr>
          <a:xfrm>
            <a:off x="5305926" y="4840535"/>
            <a:ext cx="6312567" cy="1799059"/>
          </a:xfrm>
          <a:prstGeom prst="rect">
            <a:avLst/>
          </a:prstGeom>
        </p:spPr>
      </p:pic>
    </p:spTree>
    <p:extLst>
      <p:ext uri="{BB962C8B-B14F-4D97-AF65-F5344CB8AC3E}">
        <p14:creationId xmlns:p14="http://schemas.microsoft.com/office/powerpoint/2010/main" val="32303739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DAFD6B1-00E0-7625-2A02-F4CE3AF9C473}"/>
              </a:ext>
            </a:extLst>
          </p:cNvPr>
          <p:cNvSpPr>
            <a:spLocks noGrp="1"/>
          </p:cNvSpPr>
          <p:nvPr>
            <p:ph type="title"/>
          </p:nvPr>
        </p:nvSpPr>
        <p:spPr/>
        <p:txBody>
          <a:bodyPr/>
          <a:lstStyle/>
          <a:p>
            <a:r>
              <a:rPr lang="fr-FR" sz="2800" b="1">
                <a:latin typeface="Calibri"/>
                <a:ea typeface="Calibri"/>
                <a:cs typeface="Calibri"/>
              </a:rPr>
              <a:t>Spécifications techniques</a:t>
            </a:r>
            <a:br>
              <a:rPr lang="fr-FR" sz="2800" b="1">
                <a:latin typeface="Calibri"/>
                <a:ea typeface="Calibri"/>
                <a:cs typeface="Calibri"/>
              </a:rPr>
            </a:br>
            <a:r>
              <a:rPr lang="fr-FR" b="1"/>
              <a:t>Implémentation</a:t>
            </a:r>
          </a:p>
        </p:txBody>
      </p:sp>
      <p:sp>
        <p:nvSpPr>
          <p:cNvPr id="3" name="Espace réservé du contenu 2">
            <a:extLst>
              <a:ext uri="{FF2B5EF4-FFF2-40B4-BE49-F238E27FC236}">
                <a16:creationId xmlns:a16="http://schemas.microsoft.com/office/drawing/2014/main" id="{7022954E-A3FC-A801-7229-B56CB3E53588}"/>
              </a:ext>
            </a:extLst>
          </p:cNvPr>
          <p:cNvSpPr>
            <a:spLocks noGrp="1"/>
          </p:cNvSpPr>
          <p:nvPr>
            <p:ph idx="1"/>
          </p:nvPr>
        </p:nvSpPr>
        <p:spPr/>
        <p:txBody>
          <a:bodyPr vert="horz" lIns="0" tIns="45720" rIns="0" bIns="45720" rtlCol="0" anchor="t">
            <a:normAutofit/>
          </a:bodyPr>
          <a:lstStyle/>
          <a:p>
            <a:r>
              <a:rPr lang="fr-FR"/>
              <a:t>Quel langage ?  C, C++, Python </a:t>
            </a:r>
          </a:p>
          <a:p>
            <a:endParaRPr lang="fr-FR"/>
          </a:p>
          <a:p>
            <a:r>
              <a:rPr lang="fr-FR"/>
              <a:t>Codage en amont : Librairie </a:t>
            </a:r>
            <a:r>
              <a:rPr lang="fr-FR" err="1"/>
              <a:t>Portaudio</a:t>
            </a:r>
            <a:r>
              <a:rPr lang="fr-FR"/>
              <a:t> (C++) permet d'obtenir une Input/Output son temps réel.</a:t>
            </a:r>
          </a:p>
          <a:p>
            <a:endParaRPr lang="fr-FR">
              <a:ea typeface="Calibri" panose="020F0502020204030204"/>
              <a:cs typeface="Calibri" panose="020F0502020204030204"/>
            </a:endParaRPr>
          </a:p>
          <a:p>
            <a:r>
              <a:rPr lang="fr-FR">
                <a:ea typeface="Calibri" panose="020F0502020204030204"/>
                <a:cs typeface="Calibri" panose="020F0502020204030204"/>
              </a:rPr>
              <a:t>Documentation sur la Physique de la modulation de notre signal sonore et l'effet qui correspond à cette modulation</a:t>
            </a:r>
          </a:p>
          <a:p>
            <a:endParaRPr lang="fr-FR">
              <a:ea typeface="Calibri" panose="020F0502020204030204"/>
              <a:cs typeface="Calibri" panose="020F0502020204030204"/>
            </a:endParaRPr>
          </a:p>
          <a:p>
            <a:r>
              <a:rPr lang="fr-FR">
                <a:ea typeface="Calibri" panose="020F0502020204030204"/>
                <a:cs typeface="Calibri" panose="020F0502020204030204"/>
              </a:rPr>
              <a:t>Code sur VCS &amp; Suivi </a:t>
            </a:r>
            <a:r>
              <a:rPr lang="fr-FR" err="1">
                <a:ea typeface="Calibri" panose="020F0502020204030204"/>
                <a:cs typeface="Calibri" panose="020F0502020204030204"/>
              </a:rPr>
              <a:t>Github</a:t>
            </a:r>
          </a:p>
          <a:p>
            <a:endParaRPr lang="fr-FR">
              <a:ea typeface="Calibri" panose="020F0502020204030204"/>
              <a:cs typeface="Calibri" panose="020F0502020204030204"/>
            </a:endParaRPr>
          </a:p>
        </p:txBody>
      </p:sp>
      <p:sp>
        <p:nvSpPr>
          <p:cNvPr id="4" name="Espace réservé de la date 3">
            <a:extLst>
              <a:ext uri="{FF2B5EF4-FFF2-40B4-BE49-F238E27FC236}">
                <a16:creationId xmlns:a16="http://schemas.microsoft.com/office/drawing/2014/main" id="{D980E1B4-AA30-3DCE-520A-6853979C6625}"/>
              </a:ext>
            </a:extLst>
          </p:cNvPr>
          <p:cNvSpPr>
            <a:spLocks noGrp="1"/>
          </p:cNvSpPr>
          <p:nvPr>
            <p:ph type="dt" sz="half" idx="10"/>
          </p:nvPr>
        </p:nvSpPr>
        <p:spPr/>
        <p:txBody>
          <a:bodyPr/>
          <a:lstStyle/>
          <a:p>
            <a:pPr rtl="0"/>
            <a:fld id="{75162FBC-E467-46B8-ABE1-98D95CFF2BA6}" type="datetime1">
              <a:rPr lang="fr-FR" smtClean="0"/>
              <a:t>10/10/2023</a:t>
            </a:fld>
            <a:endParaRPr lang="en-US"/>
          </a:p>
        </p:txBody>
      </p:sp>
      <p:sp>
        <p:nvSpPr>
          <p:cNvPr id="5" name="Espace réservé du pied de page 4">
            <a:extLst>
              <a:ext uri="{FF2B5EF4-FFF2-40B4-BE49-F238E27FC236}">
                <a16:creationId xmlns:a16="http://schemas.microsoft.com/office/drawing/2014/main" id="{8BE765CD-EA76-5AE4-1301-550527AA65F5}"/>
              </a:ext>
            </a:extLst>
          </p:cNvPr>
          <p:cNvSpPr>
            <a:spLocks noGrp="1"/>
          </p:cNvSpPr>
          <p:nvPr>
            <p:ph type="ftr" sz="quarter" idx="11"/>
          </p:nvPr>
        </p:nvSpPr>
        <p:spPr/>
        <p:txBody>
          <a:bodyPr/>
          <a:lstStyle/>
          <a:p>
            <a:pPr rtl="0"/>
            <a:r>
              <a:rPr lang="en-US"/>
              <a:t>Camille Luca Jolan</a:t>
            </a:r>
          </a:p>
        </p:txBody>
      </p:sp>
      <p:sp>
        <p:nvSpPr>
          <p:cNvPr id="6" name="Espace réservé du numéro de diapositive 5">
            <a:extLst>
              <a:ext uri="{FF2B5EF4-FFF2-40B4-BE49-F238E27FC236}">
                <a16:creationId xmlns:a16="http://schemas.microsoft.com/office/drawing/2014/main" id="{3E863112-A0F0-F9B3-39C5-AD20934F60DB}"/>
              </a:ext>
            </a:extLst>
          </p:cNvPr>
          <p:cNvSpPr>
            <a:spLocks noGrp="1"/>
          </p:cNvSpPr>
          <p:nvPr>
            <p:ph type="sldNum" sz="quarter" idx="12"/>
          </p:nvPr>
        </p:nvSpPr>
        <p:spPr/>
        <p:txBody>
          <a:bodyPr/>
          <a:lstStyle/>
          <a:p>
            <a:pPr rtl="0"/>
            <a:fld id="{3A98EE3D-8CD1-4C3F-BD1C-C98C9596463C}" type="slidenum">
              <a:rPr lang="en-US" smtClean="0"/>
              <a:t>13</a:t>
            </a:fld>
            <a:endParaRPr lang="en-US"/>
          </a:p>
        </p:txBody>
      </p:sp>
      <p:pic>
        <p:nvPicPr>
          <p:cNvPr id="8" name="Image 7" descr="ENSEA - Campus, Formations et Avis | Diplomeo.com">
            <a:extLst>
              <a:ext uri="{FF2B5EF4-FFF2-40B4-BE49-F238E27FC236}">
                <a16:creationId xmlns:a16="http://schemas.microsoft.com/office/drawing/2014/main" id="{7680464D-13A4-5580-8CD9-357E755CCCEC}"/>
              </a:ext>
            </a:extLst>
          </p:cNvPr>
          <p:cNvPicPr>
            <a:picLocks noChangeAspect="1"/>
          </p:cNvPicPr>
          <p:nvPr/>
        </p:nvPicPr>
        <p:blipFill>
          <a:blip r:embed="rId2"/>
          <a:stretch>
            <a:fillRect/>
          </a:stretch>
        </p:blipFill>
        <p:spPr>
          <a:xfrm>
            <a:off x="-4651" y="6320611"/>
            <a:ext cx="536562" cy="536562"/>
          </a:xfrm>
          <a:prstGeom prst="rect">
            <a:avLst/>
          </a:prstGeom>
        </p:spPr>
      </p:pic>
    </p:spTree>
    <p:extLst>
      <p:ext uri="{BB962C8B-B14F-4D97-AF65-F5344CB8AC3E}">
        <p14:creationId xmlns:p14="http://schemas.microsoft.com/office/powerpoint/2010/main" val="30357211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E451E59-2E9A-9A07-58CD-54998F5F81D5}"/>
              </a:ext>
            </a:extLst>
          </p:cNvPr>
          <p:cNvSpPr>
            <a:spLocks noGrp="1"/>
          </p:cNvSpPr>
          <p:nvPr>
            <p:ph type="title"/>
          </p:nvPr>
        </p:nvSpPr>
        <p:spPr/>
        <p:txBody>
          <a:bodyPr/>
          <a:lstStyle/>
          <a:p>
            <a:r>
              <a:rPr lang="fr-FR" sz="2800" b="1">
                <a:latin typeface="Calibri"/>
                <a:ea typeface="Calibri"/>
                <a:cs typeface="Calibri"/>
              </a:rPr>
              <a:t>Spécifications techniques </a:t>
            </a:r>
            <a:br>
              <a:rPr lang="fr-FR" sz="2800" b="1">
                <a:latin typeface="Calibri"/>
                <a:ea typeface="Calibri"/>
                <a:cs typeface="Calibri"/>
              </a:rPr>
            </a:br>
            <a:r>
              <a:rPr lang="fr-FR" b="1"/>
              <a:t>L'Effet Granulaire</a:t>
            </a:r>
          </a:p>
        </p:txBody>
      </p:sp>
      <p:sp>
        <p:nvSpPr>
          <p:cNvPr id="4" name="Espace réservé de la date 3">
            <a:extLst>
              <a:ext uri="{FF2B5EF4-FFF2-40B4-BE49-F238E27FC236}">
                <a16:creationId xmlns:a16="http://schemas.microsoft.com/office/drawing/2014/main" id="{AC597071-F149-E634-F9D7-21A929496907}"/>
              </a:ext>
            </a:extLst>
          </p:cNvPr>
          <p:cNvSpPr>
            <a:spLocks noGrp="1"/>
          </p:cNvSpPr>
          <p:nvPr>
            <p:ph type="dt" sz="half" idx="10"/>
          </p:nvPr>
        </p:nvSpPr>
        <p:spPr/>
        <p:txBody>
          <a:bodyPr/>
          <a:lstStyle/>
          <a:p>
            <a:pPr rtl="0"/>
            <a:fld id="{75162FBC-E467-46B8-ABE1-98D95CFF2BA6}" type="datetime1">
              <a:rPr lang="fr-FR" smtClean="0"/>
              <a:t>10/10/2023</a:t>
            </a:fld>
            <a:endParaRPr lang="en-US"/>
          </a:p>
        </p:txBody>
      </p:sp>
      <p:sp>
        <p:nvSpPr>
          <p:cNvPr id="3" name="Espace réservé du pied de page 2">
            <a:extLst>
              <a:ext uri="{FF2B5EF4-FFF2-40B4-BE49-F238E27FC236}">
                <a16:creationId xmlns:a16="http://schemas.microsoft.com/office/drawing/2014/main" id="{6429426E-8D52-0FB1-1BFB-E01DD395D711}"/>
              </a:ext>
            </a:extLst>
          </p:cNvPr>
          <p:cNvSpPr>
            <a:spLocks noGrp="1"/>
          </p:cNvSpPr>
          <p:nvPr>
            <p:ph type="ftr" sz="quarter" idx="11"/>
          </p:nvPr>
        </p:nvSpPr>
        <p:spPr/>
        <p:txBody>
          <a:bodyPr/>
          <a:lstStyle/>
          <a:p>
            <a:r>
              <a:rPr lang="fr-FR"/>
              <a:t>Camille Luca Jolan</a:t>
            </a:r>
          </a:p>
        </p:txBody>
      </p:sp>
      <p:sp>
        <p:nvSpPr>
          <p:cNvPr id="5" name="Espace réservé du numéro de diapositive 4">
            <a:extLst>
              <a:ext uri="{FF2B5EF4-FFF2-40B4-BE49-F238E27FC236}">
                <a16:creationId xmlns:a16="http://schemas.microsoft.com/office/drawing/2014/main" id="{BAFF5A85-3066-D95B-1F59-3CF0362DC98E}"/>
              </a:ext>
            </a:extLst>
          </p:cNvPr>
          <p:cNvSpPr>
            <a:spLocks noGrp="1"/>
          </p:cNvSpPr>
          <p:nvPr>
            <p:ph type="sldNum" sz="quarter" idx="12"/>
          </p:nvPr>
        </p:nvSpPr>
        <p:spPr/>
        <p:txBody>
          <a:bodyPr/>
          <a:lstStyle/>
          <a:p>
            <a:fld id="{3A98EE3D-8CD1-4C3F-BD1C-C98C9596463C}" type="slidenum">
              <a:rPr lang="en-US" smtClean="0"/>
              <a:t>14</a:t>
            </a:fld>
            <a:endParaRPr lang="fr-FR"/>
          </a:p>
        </p:txBody>
      </p:sp>
      <p:pic>
        <p:nvPicPr>
          <p:cNvPr id="7" name="Image 6" descr="ENSEA - Campus, Formations et Avis | Diplomeo.com">
            <a:extLst>
              <a:ext uri="{FF2B5EF4-FFF2-40B4-BE49-F238E27FC236}">
                <a16:creationId xmlns:a16="http://schemas.microsoft.com/office/drawing/2014/main" id="{67F84D0D-2923-96BE-C729-89AF514FA59A}"/>
              </a:ext>
            </a:extLst>
          </p:cNvPr>
          <p:cNvPicPr>
            <a:picLocks noChangeAspect="1"/>
          </p:cNvPicPr>
          <p:nvPr/>
        </p:nvPicPr>
        <p:blipFill>
          <a:blip r:embed="rId2"/>
          <a:stretch>
            <a:fillRect/>
          </a:stretch>
        </p:blipFill>
        <p:spPr>
          <a:xfrm>
            <a:off x="-4651" y="6320611"/>
            <a:ext cx="536562" cy="536562"/>
          </a:xfrm>
          <a:prstGeom prst="rect">
            <a:avLst/>
          </a:prstGeom>
        </p:spPr>
      </p:pic>
      <p:sp>
        <p:nvSpPr>
          <p:cNvPr id="8" name="Espace réservé du contenu 2">
            <a:extLst>
              <a:ext uri="{FF2B5EF4-FFF2-40B4-BE49-F238E27FC236}">
                <a16:creationId xmlns:a16="http://schemas.microsoft.com/office/drawing/2014/main" id="{361E7BDF-0991-FB1C-A739-C784D31A60A0}"/>
              </a:ext>
            </a:extLst>
          </p:cNvPr>
          <p:cNvSpPr>
            <a:spLocks noGrp="1"/>
          </p:cNvSpPr>
          <p:nvPr>
            <p:ph idx="1"/>
          </p:nvPr>
        </p:nvSpPr>
        <p:spPr>
          <a:xfrm>
            <a:off x="838200" y="1825625"/>
            <a:ext cx="10515600" cy="4351338"/>
          </a:xfrm>
        </p:spPr>
        <p:txBody>
          <a:bodyPr vert="horz" lIns="0" tIns="45720" rIns="0" bIns="45720" rtlCol="0" anchor="t">
            <a:normAutofit fontScale="55000" lnSpcReduction="20000"/>
          </a:bodyPr>
          <a:lstStyle/>
          <a:p>
            <a:r>
              <a:rPr lang="fr-FR" dirty="0"/>
              <a:t>Etude de l'effet à l'aide de Logiciel </a:t>
            </a:r>
            <a:r>
              <a:rPr lang="fr-FR" sz="2200" dirty="0">
                <a:solidFill>
                  <a:srgbClr val="1F2328"/>
                </a:solidFill>
                <a:ea typeface="+mn-lt"/>
                <a:cs typeface="+mn-lt"/>
              </a:rPr>
              <a:t>(durée d'un grain = typiquement de 1 à 100 ms).</a:t>
            </a:r>
            <a:endParaRPr lang="fr-FR" dirty="0"/>
          </a:p>
          <a:p>
            <a:pPr marL="0" indent="0">
              <a:buNone/>
            </a:pPr>
            <a:endParaRPr lang="fr-FR">
              <a:solidFill>
                <a:srgbClr val="000000"/>
              </a:solidFill>
              <a:ea typeface="+mn-lt"/>
              <a:cs typeface="+mn-lt"/>
            </a:endParaRPr>
          </a:p>
          <a:p>
            <a:pPr marL="0" indent="0">
              <a:buNone/>
            </a:pPr>
            <a:r>
              <a:rPr lang="fr-FR" sz="3300" b="1" dirty="0">
                <a:solidFill>
                  <a:srgbClr val="1F2328"/>
                </a:solidFill>
                <a:ea typeface="+mn-lt"/>
                <a:cs typeface="+mn-lt"/>
              </a:rPr>
              <a:t>La synthèse granulaire est une technique de traitement du son qui divise un signal sonore en petits grains (fragments) Ensuite les grains peuvent être manipulés de différentes manières pour créer un effet souhaité.</a:t>
            </a:r>
          </a:p>
          <a:p>
            <a:pPr marL="0" indent="0">
              <a:buNone/>
            </a:pPr>
            <a:endParaRPr lang="fr-FR" sz="2300">
              <a:solidFill>
                <a:srgbClr val="1F2328"/>
              </a:solidFill>
              <a:ea typeface="Calibri"/>
              <a:cs typeface="Calibri"/>
            </a:endParaRPr>
          </a:p>
          <a:p>
            <a:r>
              <a:rPr lang="fr-FR" sz="2300" b="1" dirty="0">
                <a:solidFill>
                  <a:srgbClr val="1F2328"/>
                </a:solidFill>
                <a:ea typeface="+mn-lt"/>
                <a:cs typeface="+mn-lt"/>
              </a:rPr>
              <a:t>Pitch </a:t>
            </a:r>
            <a:r>
              <a:rPr lang="fr-FR" sz="2300" dirty="0">
                <a:solidFill>
                  <a:srgbClr val="1F2328"/>
                </a:solidFill>
                <a:ea typeface="+mn-lt"/>
                <a:cs typeface="+mn-lt"/>
              </a:rPr>
              <a:t>: Contrôle la hauteur ou la fréquence du son granulaire généré</a:t>
            </a:r>
            <a:endParaRPr lang="fr-FR" sz="2300" dirty="0">
              <a:ea typeface="Calibri"/>
              <a:cs typeface="Calibri"/>
            </a:endParaRPr>
          </a:p>
          <a:p>
            <a:pPr marL="0" indent="0">
              <a:buNone/>
            </a:pPr>
            <a:endParaRPr lang="fr-FR" sz="2300">
              <a:solidFill>
                <a:srgbClr val="1F2328"/>
              </a:solidFill>
              <a:ea typeface="Calibri"/>
              <a:cs typeface="Calibri"/>
            </a:endParaRPr>
          </a:p>
          <a:p>
            <a:r>
              <a:rPr lang="fr-FR" sz="2300" b="1" dirty="0">
                <a:solidFill>
                  <a:srgbClr val="1F2328"/>
                </a:solidFill>
                <a:ea typeface="+mn-lt"/>
                <a:cs typeface="+mn-lt"/>
              </a:rPr>
              <a:t>Density</a:t>
            </a:r>
            <a:r>
              <a:rPr lang="fr-FR" sz="2300" dirty="0">
                <a:solidFill>
                  <a:srgbClr val="1F2328"/>
                </a:solidFill>
                <a:ea typeface="+mn-lt"/>
                <a:cs typeface="+mn-lt"/>
              </a:rPr>
              <a:t> : Contrôle la fréquence à laquelle de nouveaux grains sont générés.</a:t>
            </a:r>
            <a:endParaRPr lang="fr-FR" sz="2300" dirty="0">
              <a:ea typeface="Calibri"/>
              <a:cs typeface="Calibri"/>
            </a:endParaRPr>
          </a:p>
          <a:p>
            <a:pPr marL="0" indent="0">
              <a:buNone/>
            </a:pPr>
            <a:endParaRPr lang="fr-FR" sz="2300">
              <a:solidFill>
                <a:srgbClr val="1F2328"/>
              </a:solidFill>
              <a:ea typeface="Calibri"/>
              <a:cs typeface="Calibri"/>
            </a:endParaRPr>
          </a:p>
          <a:p>
            <a:r>
              <a:rPr lang="fr-FR" sz="2300" b="1" dirty="0">
                <a:solidFill>
                  <a:srgbClr val="1F2328"/>
                </a:solidFill>
                <a:ea typeface="+mn-lt"/>
                <a:cs typeface="+mn-lt"/>
              </a:rPr>
              <a:t>Shape</a:t>
            </a:r>
            <a:r>
              <a:rPr lang="fr-FR" sz="2300" dirty="0">
                <a:solidFill>
                  <a:srgbClr val="1F2328"/>
                </a:solidFill>
                <a:ea typeface="+mn-lt"/>
                <a:cs typeface="+mn-lt"/>
              </a:rPr>
              <a:t> : Permet d'influencer la façon dont les grains sont lus (passage enveloppe linéaire à exponentielle)</a:t>
            </a:r>
            <a:endParaRPr lang="fr-FR" sz="2300" dirty="0">
              <a:ea typeface="Calibri"/>
              <a:cs typeface="Calibri"/>
            </a:endParaRPr>
          </a:p>
          <a:p>
            <a:pPr marL="0" indent="0">
              <a:buNone/>
            </a:pPr>
            <a:endParaRPr lang="fr-FR" sz="2300">
              <a:solidFill>
                <a:srgbClr val="1F2328"/>
              </a:solidFill>
              <a:ea typeface="Calibri"/>
              <a:cs typeface="Calibri"/>
            </a:endParaRPr>
          </a:p>
          <a:p>
            <a:r>
              <a:rPr lang="fr-FR" sz="2300" b="1" dirty="0">
                <a:solidFill>
                  <a:srgbClr val="1F2328"/>
                </a:solidFill>
                <a:ea typeface="+mn-lt"/>
                <a:cs typeface="+mn-lt"/>
              </a:rPr>
              <a:t>Feedback</a:t>
            </a:r>
            <a:r>
              <a:rPr lang="fr-FR" sz="2300" dirty="0">
                <a:solidFill>
                  <a:srgbClr val="1F2328"/>
                </a:solidFill>
                <a:ea typeface="+mn-lt"/>
                <a:cs typeface="+mn-lt"/>
              </a:rPr>
              <a:t> : Le potard feedback détermine la quantité de signal granulaire qui est renvoyée. Plus on augmente le feedback, plus une partie du signal granulaire peut être renvoyée dans le processus, créant une boucle de rétroaction.</a:t>
            </a:r>
            <a:endParaRPr lang="fr-FR" sz="2300" dirty="0">
              <a:ea typeface="Calibri"/>
              <a:cs typeface="Calibri"/>
            </a:endParaRPr>
          </a:p>
          <a:p>
            <a:pPr marL="0" indent="0">
              <a:buNone/>
            </a:pPr>
            <a:endParaRPr lang="fr-FR" sz="2300">
              <a:solidFill>
                <a:srgbClr val="1F2328"/>
              </a:solidFill>
              <a:ea typeface="Calibri"/>
              <a:cs typeface="Calibri"/>
            </a:endParaRPr>
          </a:p>
          <a:p>
            <a:r>
              <a:rPr lang="fr-FR" sz="2300" b="1" dirty="0" err="1">
                <a:solidFill>
                  <a:srgbClr val="1F2328"/>
                </a:solidFill>
                <a:ea typeface="+mn-lt"/>
                <a:cs typeface="+mn-lt"/>
              </a:rPr>
              <a:t>Reverb</a:t>
            </a:r>
            <a:r>
              <a:rPr lang="fr-FR" sz="2300" dirty="0">
                <a:solidFill>
                  <a:srgbClr val="1F2328"/>
                </a:solidFill>
                <a:ea typeface="+mn-lt"/>
                <a:cs typeface="+mn-lt"/>
              </a:rPr>
              <a:t> : en augmentant la </a:t>
            </a:r>
            <a:r>
              <a:rPr lang="fr-FR" sz="2300" dirty="0" err="1">
                <a:solidFill>
                  <a:srgbClr val="1F2328"/>
                </a:solidFill>
                <a:ea typeface="+mn-lt"/>
                <a:cs typeface="+mn-lt"/>
              </a:rPr>
              <a:t>reverb</a:t>
            </a:r>
            <a:r>
              <a:rPr lang="fr-FR" sz="2300" dirty="0">
                <a:solidFill>
                  <a:srgbClr val="1F2328"/>
                </a:solidFill>
                <a:ea typeface="+mn-lt"/>
                <a:cs typeface="+mn-lt"/>
              </a:rPr>
              <a:t>, on crée une ambiance spatiale plus grande autour du son granulaire, donnant l'impression que le son se propage dans un espace plus grand</a:t>
            </a:r>
            <a:endParaRPr lang="fr-FR" sz="2300" dirty="0">
              <a:ea typeface="Calibri" panose="020F0502020204030204"/>
              <a:cs typeface="Calibri" panose="020F0502020204030204"/>
            </a:endParaRPr>
          </a:p>
          <a:p>
            <a:endParaRPr lang="fr-FR">
              <a:ea typeface="Calibri" panose="020F0502020204030204"/>
              <a:cs typeface="Calibri" panose="020F0502020204030204"/>
            </a:endParaRPr>
          </a:p>
          <a:p>
            <a:endParaRPr lang="fr-FR">
              <a:ea typeface="Calibri" panose="020F0502020204030204"/>
              <a:cs typeface="Calibri" panose="020F0502020204030204"/>
            </a:endParaRPr>
          </a:p>
        </p:txBody>
      </p:sp>
    </p:spTree>
    <p:extLst>
      <p:ext uri="{BB962C8B-B14F-4D97-AF65-F5344CB8AC3E}">
        <p14:creationId xmlns:p14="http://schemas.microsoft.com/office/powerpoint/2010/main" val="252281019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6119FBC-E1CD-EB49-B4FC-79D420C2BBFC}"/>
              </a:ext>
            </a:extLst>
          </p:cNvPr>
          <p:cNvSpPr>
            <a:spLocks noGrp="1"/>
          </p:cNvSpPr>
          <p:nvPr>
            <p:ph type="title"/>
          </p:nvPr>
        </p:nvSpPr>
        <p:spPr/>
        <p:txBody>
          <a:bodyPr/>
          <a:lstStyle/>
          <a:p>
            <a:r>
              <a:rPr lang="fr-FR" b="1"/>
              <a:t>Sommaire</a:t>
            </a:r>
          </a:p>
        </p:txBody>
      </p:sp>
      <p:sp>
        <p:nvSpPr>
          <p:cNvPr id="3" name="Espace réservé du contenu 2">
            <a:extLst>
              <a:ext uri="{FF2B5EF4-FFF2-40B4-BE49-F238E27FC236}">
                <a16:creationId xmlns:a16="http://schemas.microsoft.com/office/drawing/2014/main" id="{34B758BD-83EC-5530-0872-C6B08F5F0F59}"/>
              </a:ext>
            </a:extLst>
          </p:cNvPr>
          <p:cNvSpPr>
            <a:spLocks noGrp="1"/>
          </p:cNvSpPr>
          <p:nvPr>
            <p:ph idx="1"/>
          </p:nvPr>
        </p:nvSpPr>
        <p:spPr/>
        <p:txBody>
          <a:bodyPr vert="horz" lIns="0" tIns="45720" rIns="0" bIns="45720" rtlCol="0" anchor="t">
            <a:normAutofit/>
          </a:bodyPr>
          <a:lstStyle/>
          <a:p>
            <a:r>
              <a:rPr lang="fr-FR"/>
              <a:t>Introduction (3)</a:t>
            </a:r>
          </a:p>
          <a:p>
            <a:r>
              <a:rPr lang="fr-FR"/>
              <a:t>Présentation du projet (4-5)</a:t>
            </a:r>
            <a:endParaRPr lang="fr-FR">
              <a:ea typeface="Calibri"/>
              <a:cs typeface="Calibri"/>
            </a:endParaRPr>
          </a:p>
          <a:p>
            <a:r>
              <a:rPr lang="fr-FR"/>
              <a:t>État de l'art (6)</a:t>
            </a:r>
            <a:endParaRPr lang="fr-FR">
              <a:ea typeface="Calibri"/>
              <a:cs typeface="Calibri"/>
            </a:endParaRPr>
          </a:p>
          <a:p>
            <a:r>
              <a:rPr lang="fr-FR"/>
              <a:t>Cahier des charges (7) </a:t>
            </a:r>
            <a:endParaRPr lang="fr-FR">
              <a:ea typeface="Calibri"/>
              <a:cs typeface="Calibri"/>
            </a:endParaRPr>
          </a:p>
          <a:p>
            <a:r>
              <a:rPr lang="fr-FR"/>
              <a:t>Spécifications techniques (8-12)</a:t>
            </a:r>
            <a:endParaRPr lang="fr-FR">
              <a:ea typeface="Calibri"/>
              <a:cs typeface="Calibri"/>
            </a:endParaRPr>
          </a:p>
          <a:p>
            <a:endParaRPr lang="fr-FR"/>
          </a:p>
          <a:p>
            <a:endParaRPr lang="fr-FR"/>
          </a:p>
        </p:txBody>
      </p:sp>
      <p:sp>
        <p:nvSpPr>
          <p:cNvPr id="4" name="Espace réservé de la date 3">
            <a:extLst>
              <a:ext uri="{FF2B5EF4-FFF2-40B4-BE49-F238E27FC236}">
                <a16:creationId xmlns:a16="http://schemas.microsoft.com/office/drawing/2014/main" id="{18ED84E6-7475-EB85-14C2-E634B785D8C1}"/>
              </a:ext>
            </a:extLst>
          </p:cNvPr>
          <p:cNvSpPr>
            <a:spLocks noGrp="1"/>
          </p:cNvSpPr>
          <p:nvPr>
            <p:ph type="dt" sz="half" idx="10"/>
          </p:nvPr>
        </p:nvSpPr>
        <p:spPr/>
        <p:txBody>
          <a:bodyPr/>
          <a:lstStyle/>
          <a:p>
            <a:pPr rtl="0"/>
            <a:fld id="{75162FBC-E467-46B8-ABE1-98D95CFF2BA6}" type="datetime1">
              <a:rPr lang="fr-FR" smtClean="0"/>
              <a:t>10/10/2023</a:t>
            </a:fld>
            <a:endParaRPr lang="en-US"/>
          </a:p>
        </p:txBody>
      </p:sp>
      <p:sp>
        <p:nvSpPr>
          <p:cNvPr id="6" name="Espace réservé du pied de page 5">
            <a:extLst>
              <a:ext uri="{FF2B5EF4-FFF2-40B4-BE49-F238E27FC236}">
                <a16:creationId xmlns:a16="http://schemas.microsoft.com/office/drawing/2014/main" id="{5861C1B6-7680-3458-77C9-BC16A5F9C319}"/>
              </a:ext>
            </a:extLst>
          </p:cNvPr>
          <p:cNvSpPr>
            <a:spLocks noGrp="1"/>
          </p:cNvSpPr>
          <p:nvPr>
            <p:ph type="ftr" sz="quarter" idx="11"/>
          </p:nvPr>
        </p:nvSpPr>
        <p:spPr/>
        <p:txBody>
          <a:bodyPr/>
          <a:lstStyle/>
          <a:p>
            <a:r>
              <a:rPr lang="fr-FR"/>
              <a:t>Camille Luca Jolan</a:t>
            </a:r>
          </a:p>
        </p:txBody>
      </p:sp>
      <p:sp>
        <p:nvSpPr>
          <p:cNvPr id="5" name="Espace réservé du numéro de diapositive 4">
            <a:extLst>
              <a:ext uri="{FF2B5EF4-FFF2-40B4-BE49-F238E27FC236}">
                <a16:creationId xmlns:a16="http://schemas.microsoft.com/office/drawing/2014/main" id="{EC6AC6E5-B2B2-FE37-E3BD-4BA5E2478A83}"/>
              </a:ext>
            </a:extLst>
          </p:cNvPr>
          <p:cNvSpPr>
            <a:spLocks noGrp="1"/>
          </p:cNvSpPr>
          <p:nvPr>
            <p:ph type="sldNum" sz="quarter" idx="12"/>
          </p:nvPr>
        </p:nvSpPr>
        <p:spPr/>
        <p:txBody>
          <a:bodyPr/>
          <a:lstStyle/>
          <a:p>
            <a:fld id="{3A98EE3D-8CD1-4C3F-BD1C-C98C9596463C}" type="slidenum">
              <a:rPr lang="en-US" smtClean="0"/>
              <a:t>2</a:t>
            </a:fld>
            <a:endParaRPr lang="fr-FR"/>
          </a:p>
        </p:txBody>
      </p:sp>
      <p:pic>
        <p:nvPicPr>
          <p:cNvPr id="8" name="Image 7" descr="ENSEA - Campus, Formations et Avis | Diplomeo.com">
            <a:extLst>
              <a:ext uri="{FF2B5EF4-FFF2-40B4-BE49-F238E27FC236}">
                <a16:creationId xmlns:a16="http://schemas.microsoft.com/office/drawing/2014/main" id="{F8A70134-56F1-63FF-B47D-1494925F87BE}"/>
              </a:ext>
            </a:extLst>
          </p:cNvPr>
          <p:cNvPicPr>
            <a:picLocks noChangeAspect="1"/>
          </p:cNvPicPr>
          <p:nvPr/>
        </p:nvPicPr>
        <p:blipFill>
          <a:blip r:embed="rId2"/>
          <a:stretch>
            <a:fillRect/>
          </a:stretch>
        </p:blipFill>
        <p:spPr>
          <a:xfrm>
            <a:off x="-4651" y="6320611"/>
            <a:ext cx="536562" cy="536562"/>
          </a:xfrm>
          <a:prstGeom prst="rect">
            <a:avLst/>
          </a:prstGeom>
        </p:spPr>
      </p:pic>
    </p:spTree>
    <p:extLst>
      <p:ext uri="{BB962C8B-B14F-4D97-AF65-F5344CB8AC3E}">
        <p14:creationId xmlns:p14="http://schemas.microsoft.com/office/powerpoint/2010/main" val="10953470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6D1F214-CBC5-8A06-80E7-82C03D2D918D}"/>
              </a:ext>
            </a:extLst>
          </p:cNvPr>
          <p:cNvSpPr>
            <a:spLocks noGrp="1"/>
          </p:cNvSpPr>
          <p:nvPr>
            <p:ph type="title"/>
          </p:nvPr>
        </p:nvSpPr>
        <p:spPr/>
        <p:txBody>
          <a:bodyPr>
            <a:normAutofit/>
          </a:bodyPr>
          <a:lstStyle/>
          <a:p>
            <a:r>
              <a:rPr lang="fr-FR" b="1"/>
              <a:t>Introduction </a:t>
            </a:r>
            <a:endParaRPr lang="fr-FR"/>
          </a:p>
        </p:txBody>
      </p:sp>
      <p:sp>
        <p:nvSpPr>
          <p:cNvPr id="3" name="Espace réservé du contenu 2">
            <a:extLst>
              <a:ext uri="{FF2B5EF4-FFF2-40B4-BE49-F238E27FC236}">
                <a16:creationId xmlns:a16="http://schemas.microsoft.com/office/drawing/2014/main" id="{86F0BEC1-5276-B85C-9086-D5FCD5AD3342}"/>
              </a:ext>
            </a:extLst>
          </p:cNvPr>
          <p:cNvSpPr>
            <a:spLocks noGrp="1"/>
          </p:cNvSpPr>
          <p:nvPr>
            <p:ph idx="1"/>
          </p:nvPr>
        </p:nvSpPr>
        <p:spPr/>
        <p:txBody>
          <a:bodyPr vert="horz" lIns="0" tIns="45720" rIns="0" bIns="45720" rtlCol="0" anchor="t">
            <a:normAutofit/>
          </a:bodyPr>
          <a:lstStyle/>
          <a:p>
            <a:r>
              <a:rPr lang="fr-FR" sz="2800"/>
              <a:t>Pourquoi ce projet ? </a:t>
            </a:r>
          </a:p>
          <a:p>
            <a:pPr marL="0" indent="0">
              <a:buNone/>
            </a:pPr>
            <a:endParaRPr lang="fr-FR" sz="2800"/>
          </a:p>
        </p:txBody>
      </p:sp>
      <p:sp>
        <p:nvSpPr>
          <p:cNvPr id="4" name="Espace réservé de la date 3">
            <a:extLst>
              <a:ext uri="{FF2B5EF4-FFF2-40B4-BE49-F238E27FC236}">
                <a16:creationId xmlns:a16="http://schemas.microsoft.com/office/drawing/2014/main" id="{057B3930-A3E6-642F-897C-E8A59913D0C3}"/>
              </a:ext>
            </a:extLst>
          </p:cNvPr>
          <p:cNvSpPr>
            <a:spLocks noGrp="1"/>
          </p:cNvSpPr>
          <p:nvPr>
            <p:ph type="dt" sz="half" idx="10"/>
          </p:nvPr>
        </p:nvSpPr>
        <p:spPr/>
        <p:txBody>
          <a:bodyPr/>
          <a:lstStyle/>
          <a:p>
            <a:pPr rtl="0"/>
            <a:fld id="{75162FBC-E467-46B8-ABE1-98D95CFF2BA6}" type="datetime1">
              <a:rPr lang="fr-FR" smtClean="0"/>
              <a:t>10/10/2023</a:t>
            </a:fld>
            <a:endParaRPr lang="en-US"/>
          </a:p>
        </p:txBody>
      </p:sp>
      <p:sp>
        <p:nvSpPr>
          <p:cNvPr id="7" name="Espace réservé du pied de page 6">
            <a:extLst>
              <a:ext uri="{FF2B5EF4-FFF2-40B4-BE49-F238E27FC236}">
                <a16:creationId xmlns:a16="http://schemas.microsoft.com/office/drawing/2014/main" id="{A6E4CFEB-3CF6-33C2-059B-30229B79F79C}"/>
              </a:ext>
            </a:extLst>
          </p:cNvPr>
          <p:cNvSpPr>
            <a:spLocks noGrp="1"/>
          </p:cNvSpPr>
          <p:nvPr>
            <p:ph type="ftr" sz="quarter" idx="11"/>
          </p:nvPr>
        </p:nvSpPr>
        <p:spPr/>
        <p:txBody>
          <a:bodyPr/>
          <a:lstStyle/>
          <a:p>
            <a:r>
              <a:rPr lang="fr-FR"/>
              <a:t>Camille Luca Jolan</a:t>
            </a:r>
          </a:p>
        </p:txBody>
      </p:sp>
      <p:sp>
        <p:nvSpPr>
          <p:cNvPr id="8" name="Espace réservé du numéro de diapositive 7">
            <a:extLst>
              <a:ext uri="{FF2B5EF4-FFF2-40B4-BE49-F238E27FC236}">
                <a16:creationId xmlns:a16="http://schemas.microsoft.com/office/drawing/2014/main" id="{CF2299AF-0D57-25C3-F327-0544D210E89C}"/>
              </a:ext>
            </a:extLst>
          </p:cNvPr>
          <p:cNvSpPr>
            <a:spLocks noGrp="1"/>
          </p:cNvSpPr>
          <p:nvPr>
            <p:ph type="sldNum" sz="quarter" idx="12"/>
          </p:nvPr>
        </p:nvSpPr>
        <p:spPr/>
        <p:txBody>
          <a:bodyPr/>
          <a:lstStyle/>
          <a:p>
            <a:fld id="{3A98EE3D-8CD1-4C3F-BD1C-C98C9596463C}" type="slidenum">
              <a:rPr lang="en-US" smtClean="0"/>
              <a:t>3</a:t>
            </a:fld>
            <a:endParaRPr lang="fr-FR"/>
          </a:p>
        </p:txBody>
      </p:sp>
      <p:pic>
        <p:nvPicPr>
          <p:cNvPr id="5" name="Image 4" descr="Ibanez RGIX6DLB Iron Label, Supernova Burst | Gear4music">
            <a:extLst>
              <a:ext uri="{FF2B5EF4-FFF2-40B4-BE49-F238E27FC236}">
                <a16:creationId xmlns:a16="http://schemas.microsoft.com/office/drawing/2014/main" id="{37F9807C-FD0C-7512-EB41-FB7A88CEBD18}"/>
              </a:ext>
            </a:extLst>
          </p:cNvPr>
          <p:cNvPicPr>
            <a:picLocks noChangeAspect="1"/>
          </p:cNvPicPr>
          <p:nvPr/>
        </p:nvPicPr>
        <p:blipFill>
          <a:blip r:embed="rId2"/>
          <a:stretch>
            <a:fillRect/>
          </a:stretch>
        </p:blipFill>
        <p:spPr>
          <a:xfrm>
            <a:off x="7914551" y="3886255"/>
            <a:ext cx="2905124" cy="2905124"/>
          </a:xfrm>
          <a:prstGeom prst="rect">
            <a:avLst/>
          </a:prstGeom>
        </p:spPr>
      </p:pic>
      <p:pic>
        <p:nvPicPr>
          <p:cNvPr id="6" name="Image 5" descr="Fender Player Precision Bass Sunburst Maple - Bass Center">
            <a:extLst>
              <a:ext uri="{FF2B5EF4-FFF2-40B4-BE49-F238E27FC236}">
                <a16:creationId xmlns:a16="http://schemas.microsoft.com/office/drawing/2014/main" id="{C530D8DE-D874-6023-8AB9-E0C14DAC6A3C}"/>
              </a:ext>
            </a:extLst>
          </p:cNvPr>
          <p:cNvPicPr>
            <a:picLocks noChangeAspect="1"/>
          </p:cNvPicPr>
          <p:nvPr/>
        </p:nvPicPr>
        <p:blipFill>
          <a:blip r:embed="rId3"/>
          <a:stretch>
            <a:fillRect/>
          </a:stretch>
        </p:blipFill>
        <p:spPr>
          <a:xfrm>
            <a:off x="1625288" y="4936311"/>
            <a:ext cx="5495498" cy="1527809"/>
          </a:xfrm>
          <a:prstGeom prst="rect">
            <a:avLst/>
          </a:prstGeom>
        </p:spPr>
      </p:pic>
      <p:pic>
        <p:nvPicPr>
          <p:cNvPr id="9" name="Image 8" descr="Une image contenant texte, capture d’écran, Appareils électroniques, ordinateur&#10;&#10;Description générée automatiquement">
            <a:extLst>
              <a:ext uri="{FF2B5EF4-FFF2-40B4-BE49-F238E27FC236}">
                <a16:creationId xmlns:a16="http://schemas.microsoft.com/office/drawing/2014/main" id="{C6B6ED31-B594-A486-3051-113FBE17242A}"/>
              </a:ext>
            </a:extLst>
          </p:cNvPr>
          <p:cNvPicPr>
            <a:picLocks noChangeAspect="1"/>
          </p:cNvPicPr>
          <p:nvPr/>
        </p:nvPicPr>
        <p:blipFill rotWithShape="1">
          <a:blip r:embed="rId4"/>
          <a:srcRect l="18490" t="7834" r="18490" b="18200"/>
          <a:stretch/>
        </p:blipFill>
        <p:spPr>
          <a:xfrm>
            <a:off x="6248510" y="123563"/>
            <a:ext cx="5677343" cy="3764144"/>
          </a:xfrm>
          <a:prstGeom prst="rect">
            <a:avLst/>
          </a:prstGeom>
        </p:spPr>
      </p:pic>
      <p:cxnSp>
        <p:nvCxnSpPr>
          <p:cNvPr id="10" name="Connecteur droit avec flèche 9">
            <a:extLst>
              <a:ext uri="{FF2B5EF4-FFF2-40B4-BE49-F238E27FC236}">
                <a16:creationId xmlns:a16="http://schemas.microsoft.com/office/drawing/2014/main" id="{107483E7-AB67-1686-7F83-F2D3E24D2024}"/>
              </a:ext>
            </a:extLst>
          </p:cNvPr>
          <p:cNvCxnSpPr/>
          <p:nvPr/>
        </p:nvCxnSpPr>
        <p:spPr>
          <a:xfrm flipH="1">
            <a:off x="6373907" y="3411070"/>
            <a:ext cx="1156445" cy="1470212"/>
          </a:xfrm>
          <a:prstGeom prst="straightConnector1">
            <a:avLst/>
          </a:prstGeom>
          <a:ln>
            <a:solidFill>
              <a:srgbClr val="FF0000"/>
            </a:solidFill>
            <a:tailEnd type="triangle"/>
          </a:ln>
        </p:spPr>
        <p:style>
          <a:lnRef idx="3">
            <a:schemeClr val="dk1"/>
          </a:lnRef>
          <a:fillRef idx="0">
            <a:schemeClr val="dk1"/>
          </a:fillRef>
          <a:effectRef idx="2">
            <a:schemeClr val="dk1"/>
          </a:effectRef>
          <a:fontRef idx="minor">
            <a:schemeClr val="tx1"/>
          </a:fontRef>
        </p:style>
      </p:cxnSp>
      <p:pic>
        <p:nvPicPr>
          <p:cNvPr id="11" name="Image 10" descr="Salle de Musculation à Paris 14 - Ouverte 7j/7 | Unity Factory">
            <a:extLst>
              <a:ext uri="{FF2B5EF4-FFF2-40B4-BE49-F238E27FC236}">
                <a16:creationId xmlns:a16="http://schemas.microsoft.com/office/drawing/2014/main" id="{2A241287-976F-0B2C-5E2C-495017E6F1C1}"/>
              </a:ext>
            </a:extLst>
          </p:cNvPr>
          <p:cNvPicPr>
            <a:picLocks noChangeAspect="1"/>
          </p:cNvPicPr>
          <p:nvPr/>
        </p:nvPicPr>
        <p:blipFill>
          <a:blip r:embed="rId5"/>
          <a:stretch>
            <a:fillRect/>
          </a:stretch>
        </p:blipFill>
        <p:spPr>
          <a:xfrm>
            <a:off x="423887" y="2482703"/>
            <a:ext cx="4446494" cy="1796527"/>
          </a:xfrm>
          <a:prstGeom prst="rect">
            <a:avLst/>
          </a:prstGeom>
        </p:spPr>
      </p:pic>
      <p:pic>
        <p:nvPicPr>
          <p:cNvPr id="12" name="Image 11" descr="ENSEA - Campus, Formations et Avis | Diplomeo.com">
            <a:extLst>
              <a:ext uri="{FF2B5EF4-FFF2-40B4-BE49-F238E27FC236}">
                <a16:creationId xmlns:a16="http://schemas.microsoft.com/office/drawing/2014/main" id="{40C41C40-F5BC-CFF5-C32D-C43E40BF27A7}"/>
              </a:ext>
            </a:extLst>
          </p:cNvPr>
          <p:cNvPicPr>
            <a:picLocks noChangeAspect="1"/>
          </p:cNvPicPr>
          <p:nvPr/>
        </p:nvPicPr>
        <p:blipFill>
          <a:blip r:embed="rId6"/>
          <a:stretch>
            <a:fillRect/>
          </a:stretch>
        </p:blipFill>
        <p:spPr>
          <a:xfrm>
            <a:off x="5517497" y="779648"/>
            <a:ext cx="1148043" cy="1148043"/>
          </a:xfrm>
          <a:prstGeom prst="rect">
            <a:avLst/>
          </a:prstGeom>
        </p:spPr>
      </p:pic>
      <p:pic>
        <p:nvPicPr>
          <p:cNvPr id="13" name="Image 12" descr="Une image contenant texte, capture d’écran, Police, Graphique&#10;&#10;Description générée automatiquement">
            <a:extLst>
              <a:ext uri="{FF2B5EF4-FFF2-40B4-BE49-F238E27FC236}">
                <a16:creationId xmlns:a16="http://schemas.microsoft.com/office/drawing/2014/main" id="{F26452D1-4B04-8C65-14AD-5A561D22E250}"/>
              </a:ext>
            </a:extLst>
          </p:cNvPr>
          <p:cNvPicPr>
            <a:picLocks noChangeAspect="1"/>
          </p:cNvPicPr>
          <p:nvPr/>
        </p:nvPicPr>
        <p:blipFill>
          <a:blip r:embed="rId7"/>
          <a:stretch>
            <a:fillRect/>
          </a:stretch>
        </p:blipFill>
        <p:spPr>
          <a:xfrm>
            <a:off x="10941143" y="3213847"/>
            <a:ext cx="1246655" cy="1255059"/>
          </a:xfrm>
          <a:prstGeom prst="rect">
            <a:avLst/>
          </a:prstGeom>
        </p:spPr>
      </p:pic>
      <p:pic>
        <p:nvPicPr>
          <p:cNvPr id="15" name="Image 14" descr="ENSEA - Campus, Formations et Avis | Diplomeo.com">
            <a:extLst>
              <a:ext uri="{FF2B5EF4-FFF2-40B4-BE49-F238E27FC236}">
                <a16:creationId xmlns:a16="http://schemas.microsoft.com/office/drawing/2014/main" id="{B5190103-1412-C837-3BDB-B875BC55B6CE}"/>
              </a:ext>
            </a:extLst>
          </p:cNvPr>
          <p:cNvPicPr>
            <a:picLocks noChangeAspect="1"/>
          </p:cNvPicPr>
          <p:nvPr/>
        </p:nvPicPr>
        <p:blipFill>
          <a:blip r:embed="rId6"/>
          <a:stretch>
            <a:fillRect/>
          </a:stretch>
        </p:blipFill>
        <p:spPr>
          <a:xfrm>
            <a:off x="-4651" y="6320611"/>
            <a:ext cx="536562" cy="536562"/>
          </a:xfrm>
          <a:prstGeom prst="rect">
            <a:avLst/>
          </a:prstGeom>
        </p:spPr>
      </p:pic>
    </p:spTree>
    <p:extLst>
      <p:ext uri="{BB962C8B-B14F-4D97-AF65-F5344CB8AC3E}">
        <p14:creationId xmlns:p14="http://schemas.microsoft.com/office/powerpoint/2010/main" val="29553942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F737274-97E0-4C7A-B0ED-0395A2986E4A}"/>
              </a:ext>
            </a:extLst>
          </p:cNvPr>
          <p:cNvSpPr>
            <a:spLocks noGrp="1"/>
          </p:cNvSpPr>
          <p:nvPr>
            <p:ph type="title"/>
          </p:nvPr>
        </p:nvSpPr>
        <p:spPr/>
        <p:txBody>
          <a:bodyPr/>
          <a:lstStyle/>
          <a:p>
            <a:r>
              <a:rPr lang="fr-FR" b="1"/>
              <a:t>Présentation du projet 1/2</a:t>
            </a:r>
          </a:p>
        </p:txBody>
      </p:sp>
      <p:sp>
        <p:nvSpPr>
          <p:cNvPr id="3" name="Espace réservé du contenu 2">
            <a:extLst>
              <a:ext uri="{FF2B5EF4-FFF2-40B4-BE49-F238E27FC236}">
                <a16:creationId xmlns:a16="http://schemas.microsoft.com/office/drawing/2014/main" id="{18B46F1F-538E-37C1-79BA-AF603D429054}"/>
              </a:ext>
            </a:extLst>
          </p:cNvPr>
          <p:cNvSpPr>
            <a:spLocks noGrp="1"/>
          </p:cNvSpPr>
          <p:nvPr>
            <p:ph idx="1"/>
          </p:nvPr>
        </p:nvSpPr>
        <p:spPr/>
        <p:txBody>
          <a:bodyPr vert="horz" lIns="0" tIns="45720" rIns="0" bIns="45720" rtlCol="0" anchor="t">
            <a:normAutofit/>
          </a:bodyPr>
          <a:lstStyle/>
          <a:p>
            <a:r>
              <a:rPr lang="fr-FR" sz="2000" dirty="0"/>
              <a:t> </a:t>
            </a:r>
            <a:r>
              <a:rPr lang="fr-FR" sz="2000" b="1" dirty="0"/>
              <a:t>Clients </a:t>
            </a:r>
            <a:r>
              <a:rPr lang="fr-FR" sz="2000" dirty="0"/>
              <a:t>: Les adeptes de la musique (</a:t>
            </a:r>
            <a:r>
              <a:rPr lang="fr-FR" sz="2000" i="1" dirty="0"/>
              <a:t>M. </a:t>
            </a:r>
            <a:r>
              <a:rPr lang="fr-FR" sz="2000" i="1" dirty="0" err="1"/>
              <a:t>Fiack</a:t>
            </a:r>
            <a:r>
              <a:rPr lang="fr-FR" sz="2000" dirty="0"/>
              <a:t>, </a:t>
            </a:r>
            <a:r>
              <a:rPr lang="fr-FR" sz="2000" i="1" dirty="0"/>
              <a:t>M. </a:t>
            </a:r>
            <a:r>
              <a:rPr lang="fr-FR" sz="2000" i="1" dirty="0" err="1"/>
              <a:t>Papazoglou</a:t>
            </a:r>
            <a:r>
              <a:rPr lang="fr-FR" sz="2000" dirty="0"/>
              <a:t>) &amp; les guitaristes</a:t>
            </a:r>
            <a:endParaRPr lang="fr-FR" dirty="0">
              <a:ea typeface="Calibri" panose="020F0502020204030204"/>
              <a:cs typeface="Calibri" panose="020F0502020204030204"/>
            </a:endParaRPr>
          </a:p>
          <a:p>
            <a:endParaRPr lang="fr-FR" sz="2000">
              <a:ea typeface="Calibri" panose="020F0502020204030204"/>
              <a:cs typeface="Calibri" panose="020F0502020204030204"/>
            </a:endParaRPr>
          </a:p>
          <a:p>
            <a:r>
              <a:rPr lang="fr-FR" sz="2000" b="1" dirty="0"/>
              <a:t>Contexte – Contraintes</a:t>
            </a:r>
            <a:endParaRPr lang="fr-FR" sz="2000" b="1" dirty="0">
              <a:ea typeface="Calibri"/>
              <a:cs typeface="Calibri"/>
            </a:endParaRPr>
          </a:p>
          <a:p>
            <a:pPr marL="0" indent="0">
              <a:buNone/>
            </a:pPr>
            <a:r>
              <a:rPr lang="fr-FR" sz="2000" dirty="0"/>
              <a:t>3 étudiants (2 élec-info / 1 signal-élec)</a:t>
            </a:r>
            <a:endParaRPr lang="fr-FR" sz="2000" dirty="0">
              <a:ea typeface="Calibri" panose="020F0502020204030204"/>
              <a:cs typeface="Calibri" panose="020F0502020204030204"/>
            </a:endParaRPr>
          </a:p>
          <a:p>
            <a:pPr marL="0" indent="0">
              <a:buNone/>
            </a:pPr>
            <a:r>
              <a:rPr lang="fr-FR" sz="2000" dirty="0"/>
              <a:t>Une pédale à réaliser avec divers effets numériques ( </a:t>
            </a:r>
            <a:r>
              <a:rPr lang="fr-FR" sz="2000" dirty="0" err="1"/>
              <a:t>Octaver</a:t>
            </a:r>
            <a:r>
              <a:rPr lang="fr-FR" sz="2000" dirty="0"/>
              <a:t>, Saturation, Granulaire...) </a:t>
            </a:r>
            <a:endParaRPr lang="fr-FR" sz="2000" dirty="0">
              <a:ea typeface="Calibri" panose="020F0502020204030204"/>
              <a:cs typeface="Calibri" panose="020F0502020204030204"/>
            </a:endParaRPr>
          </a:p>
          <a:p>
            <a:pPr marL="0" indent="0">
              <a:buNone/>
            </a:pPr>
            <a:r>
              <a:rPr lang="fr-FR" sz="2000" dirty="0"/>
              <a:t>Sur une période de ~ 100h encadrées dans l'établissement + </a:t>
            </a:r>
            <a:r>
              <a:rPr lang="fr-FR" sz="2000" dirty="0">
                <a:solidFill>
                  <a:srgbClr val="040C28"/>
                </a:solidFill>
                <a:ea typeface="+mn-lt"/>
                <a:cs typeface="+mn-lt"/>
              </a:rPr>
              <a:t>∞ h à la maison</a:t>
            </a:r>
            <a:endParaRPr lang="fr-FR" sz="2000" dirty="0">
              <a:ea typeface="Calibri" panose="020F0502020204030204"/>
              <a:cs typeface="Calibri" panose="020F0502020204030204"/>
            </a:endParaRPr>
          </a:p>
          <a:p>
            <a:pPr marL="0" indent="0">
              <a:buNone/>
            </a:pPr>
            <a:r>
              <a:rPr lang="fr-FR" sz="2000" dirty="0">
                <a:solidFill>
                  <a:srgbClr val="040C28"/>
                </a:solidFill>
              </a:rPr>
              <a:t>Choix des composants, création de notre propre PCB, choix des effets et implémentations.</a:t>
            </a:r>
            <a:endParaRPr lang="fr-FR" sz="2000" dirty="0">
              <a:solidFill>
                <a:srgbClr val="040C28"/>
              </a:solidFill>
              <a:ea typeface="Calibri" panose="020F0502020204030204"/>
              <a:cs typeface="Calibri" panose="020F0502020204030204"/>
            </a:endParaRPr>
          </a:p>
          <a:p>
            <a:endParaRPr lang="fr-FR" sz="2000">
              <a:solidFill>
                <a:srgbClr val="040C28"/>
              </a:solidFill>
              <a:ea typeface="Calibri" panose="020F0502020204030204"/>
              <a:cs typeface="Calibri" panose="020F0502020204030204"/>
            </a:endParaRPr>
          </a:p>
          <a:p>
            <a:endParaRPr lang="fr-FR" sz="2000">
              <a:solidFill>
                <a:srgbClr val="040C28"/>
              </a:solidFill>
              <a:ea typeface="Calibri" panose="020F0502020204030204"/>
              <a:cs typeface="Calibri" panose="020F0502020204030204"/>
            </a:endParaRPr>
          </a:p>
          <a:p>
            <a:endParaRPr lang="fr-FR" sz="2000">
              <a:solidFill>
                <a:srgbClr val="040C28"/>
              </a:solidFill>
              <a:ea typeface="Calibri" panose="020F0502020204030204"/>
              <a:cs typeface="Calibri" panose="020F0502020204030204"/>
            </a:endParaRPr>
          </a:p>
          <a:p>
            <a:pPr>
              <a:buChar char="-"/>
            </a:pPr>
            <a:endParaRPr lang="fr-FR"/>
          </a:p>
        </p:txBody>
      </p:sp>
      <p:sp>
        <p:nvSpPr>
          <p:cNvPr id="4" name="Espace réservé de la date 3">
            <a:extLst>
              <a:ext uri="{FF2B5EF4-FFF2-40B4-BE49-F238E27FC236}">
                <a16:creationId xmlns:a16="http://schemas.microsoft.com/office/drawing/2014/main" id="{075EABEA-C572-05DE-6C3D-0ABF0EC8A827}"/>
              </a:ext>
            </a:extLst>
          </p:cNvPr>
          <p:cNvSpPr>
            <a:spLocks noGrp="1"/>
          </p:cNvSpPr>
          <p:nvPr>
            <p:ph type="dt" sz="half" idx="10"/>
          </p:nvPr>
        </p:nvSpPr>
        <p:spPr/>
        <p:txBody>
          <a:bodyPr/>
          <a:lstStyle/>
          <a:p>
            <a:pPr rtl="0"/>
            <a:fld id="{75162FBC-E467-46B8-ABE1-98D95CFF2BA6}" type="datetime1">
              <a:rPr lang="fr-FR" smtClean="0"/>
              <a:t>10/10/2023</a:t>
            </a:fld>
            <a:endParaRPr lang="en-US"/>
          </a:p>
        </p:txBody>
      </p:sp>
      <p:sp>
        <p:nvSpPr>
          <p:cNvPr id="5" name="Espace réservé du pied de page 4">
            <a:extLst>
              <a:ext uri="{FF2B5EF4-FFF2-40B4-BE49-F238E27FC236}">
                <a16:creationId xmlns:a16="http://schemas.microsoft.com/office/drawing/2014/main" id="{B53C268B-ECCF-D517-7D44-7A929F3A985A}"/>
              </a:ext>
            </a:extLst>
          </p:cNvPr>
          <p:cNvSpPr>
            <a:spLocks noGrp="1"/>
          </p:cNvSpPr>
          <p:nvPr>
            <p:ph type="ftr" sz="quarter" idx="11"/>
          </p:nvPr>
        </p:nvSpPr>
        <p:spPr/>
        <p:txBody>
          <a:bodyPr/>
          <a:lstStyle/>
          <a:p>
            <a:r>
              <a:rPr lang="fr-FR"/>
              <a:t>Camille Luca Jolan</a:t>
            </a:r>
          </a:p>
        </p:txBody>
      </p:sp>
      <p:sp>
        <p:nvSpPr>
          <p:cNvPr id="6" name="Espace réservé du numéro de diapositive 5">
            <a:extLst>
              <a:ext uri="{FF2B5EF4-FFF2-40B4-BE49-F238E27FC236}">
                <a16:creationId xmlns:a16="http://schemas.microsoft.com/office/drawing/2014/main" id="{C73A2BB7-3E10-1E07-7AD3-4CE23396D8FF}"/>
              </a:ext>
            </a:extLst>
          </p:cNvPr>
          <p:cNvSpPr>
            <a:spLocks noGrp="1"/>
          </p:cNvSpPr>
          <p:nvPr>
            <p:ph type="sldNum" sz="quarter" idx="12"/>
          </p:nvPr>
        </p:nvSpPr>
        <p:spPr/>
        <p:txBody>
          <a:bodyPr/>
          <a:lstStyle/>
          <a:p>
            <a:fld id="{3A98EE3D-8CD1-4C3F-BD1C-C98C9596463C}" type="slidenum">
              <a:rPr lang="en-US" smtClean="0"/>
              <a:t>4</a:t>
            </a:fld>
            <a:endParaRPr lang="fr-FR"/>
          </a:p>
        </p:txBody>
      </p:sp>
      <p:pic>
        <p:nvPicPr>
          <p:cNvPr id="8" name="Image 7" descr="ENSEA - Campus, Formations et Avis | Diplomeo.com">
            <a:extLst>
              <a:ext uri="{FF2B5EF4-FFF2-40B4-BE49-F238E27FC236}">
                <a16:creationId xmlns:a16="http://schemas.microsoft.com/office/drawing/2014/main" id="{18FDD85F-2A3B-A887-373A-92CD33F9F473}"/>
              </a:ext>
            </a:extLst>
          </p:cNvPr>
          <p:cNvPicPr>
            <a:picLocks noChangeAspect="1"/>
          </p:cNvPicPr>
          <p:nvPr/>
        </p:nvPicPr>
        <p:blipFill>
          <a:blip r:embed="rId2"/>
          <a:stretch>
            <a:fillRect/>
          </a:stretch>
        </p:blipFill>
        <p:spPr>
          <a:xfrm>
            <a:off x="-4651" y="6320611"/>
            <a:ext cx="536562" cy="536562"/>
          </a:xfrm>
          <a:prstGeom prst="rect">
            <a:avLst/>
          </a:prstGeom>
        </p:spPr>
      </p:pic>
    </p:spTree>
    <p:extLst>
      <p:ext uri="{BB962C8B-B14F-4D97-AF65-F5344CB8AC3E}">
        <p14:creationId xmlns:p14="http://schemas.microsoft.com/office/powerpoint/2010/main" val="5759140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F737274-97E0-4C7A-B0ED-0395A2986E4A}"/>
              </a:ext>
            </a:extLst>
          </p:cNvPr>
          <p:cNvSpPr>
            <a:spLocks noGrp="1"/>
          </p:cNvSpPr>
          <p:nvPr>
            <p:ph type="title"/>
          </p:nvPr>
        </p:nvSpPr>
        <p:spPr/>
        <p:txBody>
          <a:bodyPr/>
          <a:lstStyle/>
          <a:p>
            <a:r>
              <a:rPr lang="fr-FR" b="1"/>
              <a:t>Présentation du projet 2/2 </a:t>
            </a:r>
          </a:p>
        </p:txBody>
      </p:sp>
      <p:sp>
        <p:nvSpPr>
          <p:cNvPr id="3" name="Espace réservé du contenu 2">
            <a:extLst>
              <a:ext uri="{FF2B5EF4-FFF2-40B4-BE49-F238E27FC236}">
                <a16:creationId xmlns:a16="http://schemas.microsoft.com/office/drawing/2014/main" id="{18B46F1F-538E-37C1-79BA-AF603D429054}"/>
              </a:ext>
            </a:extLst>
          </p:cNvPr>
          <p:cNvSpPr>
            <a:spLocks noGrp="1"/>
          </p:cNvSpPr>
          <p:nvPr>
            <p:ph idx="1"/>
          </p:nvPr>
        </p:nvSpPr>
        <p:spPr/>
        <p:txBody>
          <a:bodyPr vert="horz" lIns="0" tIns="45720" rIns="0" bIns="45720" rtlCol="0" anchor="t">
            <a:normAutofit/>
          </a:bodyPr>
          <a:lstStyle/>
          <a:p>
            <a:r>
              <a:rPr lang="fr-FR" sz="2000" dirty="0"/>
              <a:t> </a:t>
            </a:r>
            <a:r>
              <a:rPr lang="fr-FR" sz="2000" b="1" dirty="0"/>
              <a:t>Enjeux </a:t>
            </a:r>
            <a:r>
              <a:rPr lang="fr-FR" sz="2000" dirty="0"/>
              <a:t>: </a:t>
            </a:r>
            <a:endParaRPr lang="fr-FR" dirty="0">
              <a:ea typeface="Calibri"/>
              <a:cs typeface="Calibri"/>
            </a:endParaRPr>
          </a:p>
          <a:p>
            <a:pPr marL="0" indent="0">
              <a:buNone/>
            </a:pPr>
            <a:r>
              <a:rPr lang="fr-FR" sz="2000" dirty="0"/>
              <a:t>Tout à gagner (compétences), MAIS on s'ouvre à perdre la confiance d'un prof qui a cru en nous.</a:t>
            </a:r>
            <a:endParaRPr lang="fr-FR" dirty="0">
              <a:ea typeface="Calibri" panose="020F0502020204030204"/>
              <a:cs typeface="Calibri" panose="020F0502020204030204"/>
            </a:endParaRPr>
          </a:p>
          <a:p>
            <a:pPr marL="0" indent="0">
              <a:buNone/>
            </a:pPr>
            <a:endParaRPr lang="fr-FR" sz="2000"/>
          </a:p>
          <a:p>
            <a:r>
              <a:rPr lang="fr-FR" sz="2000" b="1" dirty="0"/>
              <a:t> Objectifs : </a:t>
            </a:r>
            <a:endParaRPr lang="fr-FR" sz="2000" dirty="0">
              <a:ea typeface="Calibri"/>
              <a:cs typeface="Calibri"/>
            </a:endParaRPr>
          </a:p>
          <a:p>
            <a:pPr marL="0" indent="0">
              <a:buNone/>
            </a:pPr>
            <a:r>
              <a:rPr lang="fr-FR" sz="2000" dirty="0"/>
              <a:t>Partie Electronique : choix des composants / PCB / Assemblage</a:t>
            </a:r>
            <a:endParaRPr lang="fr-FR" sz="2000" dirty="0">
              <a:ea typeface="Calibri" panose="020F0502020204030204"/>
              <a:cs typeface="Calibri" panose="020F0502020204030204"/>
            </a:endParaRPr>
          </a:p>
          <a:p>
            <a:pPr marL="0" indent="0">
              <a:buNone/>
            </a:pPr>
            <a:r>
              <a:rPr lang="fr-FR" sz="2000" dirty="0"/>
              <a:t>Partie informatique : Implémenter des transformations de signal sonore</a:t>
            </a:r>
            <a:endParaRPr lang="fr-FR" sz="2000" dirty="0">
              <a:ea typeface="Calibri" panose="020F0502020204030204"/>
              <a:cs typeface="Calibri" panose="020F0502020204030204"/>
            </a:endParaRPr>
          </a:p>
          <a:p>
            <a:pPr marL="0" indent="0">
              <a:buNone/>
            </a:pPr>
            <a:endParaRPr lang="fr-FR" sz="2000"/>
          </a:p>
          <a:p>
            <a:r>
              <a:rPr lang="fr-FR" sz="2000" b="1" dirty="0"/>
              <a:t>Coûts : </a:t>
            </a:r>
            <a:endParaRPr lang="fr-FR" dirty="0">
              <a:ea typeface="Calibri" panose="020F0502020204030204"/>
              <a:cs typeface="Calibri" panose="020F0502020204030204"/>
            </a:endParaRPr>
          </a:p>
          <a:p>
            <a:pPr marL="0" indent="0">
              <a:buNone/>
            </a:pPr>
            <a:r>
              <a:rPr lang="fr-FR" sz="2000" dirty="0"/>
              <a:t>Budget alloué par l'établissement, ~60-100€ par personne</a:t>
            </a:r>
            <a:endParaRPr lang="fr-FR" sz="2000" b="1" dirty="0">
              <a:ea typeface="Calibri" panose="020F0502020204030204"/>
              <a:cs typeface="Calibri" panose="020F0502020204030204"/>
            </a:endParaRPr>
          </a:p>
          <a:p>
            <a:pPr marL="0" indent="0">
              <a:buNone/>
            </a:pPr>
            <a:endParaRPr lang="fr-FR" sz="2000">
              <a:solidFill>
                <a:srgbClr val="404040"/>
              </a:solidFill>
            </a:endParaRPr>
          </a:p>
          <a:p>
            <a:pPr marL="0" indent="0">
              <a:buNone/>
            </a:pPr>
            <a:endParaRPr lang="fr-FR" sz="2000">
              <a:solidFill>
                <a:srgbClr val="040C28"/>
              </a:solidFill>
            </a:endParaRPr>
          </a:p>
          <a:p>
            <a:pPr marL="0" indent="0">
              <a:buNone/>
            </a:pPr>
            <a:endParaRPr lang="fr-FR" sz="2000">
              <a:solidFill>
                <a:srgbClr val="040C28"/>
              </a:solidFill>
            </a:endParaRPr>
          </a:p>
          <a:p>
            <a:pPr>
              <a:buChar char="-"/>
            </a:pPr>
            <a:endParaRPr lang="fr-FR"/>
          </a:p>
        </p:txBody>
      </p:sp>
      <p:sp>
        <p:nvSpPr>
          <p:cNvPr id="4" name="Espace réservé de la date 3">
            <a:extLst>
              <a:ext uri="{FF2B5EF4-FFF2-40B4-BE49-F238E27FC236}">
                <a16:creationId xmlns:a16="http://schemas.microsoft.com/office/drawing/2014/main" id="{075EABEA-C572-05DE-6C3D-0ABF0EC8A827}"/>
              </a:ext>
            </a:extLst>
          </p:cNvPr>
          <p:cNvSpPr>
            <a:spLocks noGrp="1"/>
          </p:cNvSpPr>
          <p:nvPr>
            <p:ph type="dt" sz="half" idx="10"/>
          </p:nvPr>
        </p:nvSpPr>
        <p:spPr/>
        <p:txBody>
          <a:bodyPr/>
          <a:lstStyle/>
          <a:p>
            <a:pPr rtl="0"/>
            <a:fld id="{75162FBC-E467-46B8-ABE1-98D95CFF2BA6}" type="datetime1">
              <a:rPr lang="fr-FR" smtClean="0"/>
              <a:t>10/10/2023</a:t>
            </a:fld>
            <a:endParaRPr lang="en-US"/>
          </a:p>
        </p:txBody>
      </p:sp>
      <p:sp>
        <p:nvSpPr>
          <p:cNvPr id="5" name="Espace réservé du pied de page 4">
            <a:extLst>
              <a:ext uri="{FF2B5EF4-FFF2-40B4-BE49-F238E27FC236}">
                <a16:creationId xmlns:a16="http://schemas.microsoft.com/office/drawing/2014/main" id="{B53C268B-ECCF-D517-7D44-7A929F3A985A}"/>
              </a:ext>
            </a:extLst>
          </p:cNvPr>
          <p:cNvSpPr>
            <a:spLocks noGrp="1"/>
          </p:cNvSpPr>
          <p:nvPr>
            <p:ph type="ftr" sz="quarter" idx="11"/>
          </p:nvPr>
        </p:nvSpPr>
        <p:spPr/>
        <p:txBody>
          <a:bodyPr/>
          <a:lstStyle/>
          <a:p>
            <a:r>
              <a:rPr lang="fr-FR"/>
              <a:t>Camille Luca Jolan</a:t>
            </a:r>
          </a:p>
        </p:txBody>
      </p:sp>
      <p:sp>
        <p:nvSpPr>
          <p:cNvPr id="6" name="Espace réservé du numéro de diapositive 5">
            <a:extLst>
              <a:ext uri="{FF2B5EF4-FFF2-40B4-BE49-F238E27FC236}">
                <a16:creationId xmlns:a16="http://schemas.microsoft.com/office/drawing/2014/main" id="{C73A2BB7-3E10-1E07-7AD3-4CE23396D8FF}"/>
              </a:ext>
            </a:extLst>
          </p:cNvPr>
          <p:cNvSpPr>
            <a:spLocks noGrp="1"/>
          </p:cNvSpPr>
          <p:nvPr>
            <p:ph type="sldNum" sz="quarter" idx="12"/>
          </p:nvPr>
        </p:nvSpPr>
        <p:spPr/>
        <p:txBody>
          <a:bodyPr/>
          <a:lstStyle/>
          <a:p>
            <a:fld id="{3A98EE3D-8CD1-4C3F-BD1C-C98C9596463C}" type="slidenum">
              <a:rPr lang="en-US" smtClean="0"/>
              <a:t>5</a:t>
            </a:fld>
            <a:endParaRPr lang="fr-FR"/>
          </a:p>
        </p:txBody>
      </p:sp>
      <p:pic>
        <p:nvPicPr>
          <p:cNvPr id="8" name="Image 7" descr="ENSEA - Campus, Formations et Avis | Diplomeo.com">
            <a:extLst>
              <a:ext uri="{FF2B5EF4-FFF2-40B4-BE49-F238E27FC236}">
                <a16:creationId xmlns:a16="http://schemas.microsoft.com/office/drawing/2014/main" id="{232E8CDC-79E0-D37F-9DF3-E0EF6A9ED78B}"/>
              </a:ext>
            </a:extLst>
          </p:cNvPr>
          <p:cNvPicPr>
            <a:picLocks noChangeAspect="1"/>
          </p:cNvPicPr>
          <p:nvPr/>
        </p:nvPicPr>
        <p:blipFill>
          <a:blip r:embed="rId2"/>
          <a:stretch>
            <a:fillRect/>
          </a:stretch>
        </p:blipFill>
        <p:spPr>
          <a:xfrm>
            <a:off x="-4651" y="6320611"/>
            <a:ext cx="536562" cy="536562"/>
          </a:xfrm>
          <a:prstGeom prst="rect">
            <a:avLst/>
          </a:prstGeom>
        </p:spPr>
      </p:pic>
    </p:spTree>
    <p:extLst>
      <p:ext uri="{BB962C8B-B14F-4D97-AF65-F5344CB8AC3E}">
        <p14:creationId xmlns:p14="http://schemas.microsoft.com/office/powerpoint/2010/main" val="13611131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008190B-19C5-8A50-2F77-2B1B93038086}"/>
              </a:ext>
            </a:extLst>
          </p:cNvPr>
          <p:cNvSpPr>
            <a:spLocks noGrp="1"/>
          </p:cNvSpPr>
          <p:nvPr>
            <p:ph type="title"/>
          </p:nvPr>
        </p:nvSpPr>
        <p:spPr/>
        <p:txBody>
          <a:bodyPr/>
          <a:lstStyle/>
          <a:p>
            <a:r>
              <a:rPr lang="fr-FR" b="1"/>
              <a:t>Etat de l'art </a:t>
            </a:r>
          </a:p>
        </p:txBody>
      </p:sp>
      <p:sp>
        <p:nvSpPr>
          <p:cNvPr id="3" name="Espace réservé du contenu 2">
            <a:extLst>
              <a:ext uri="{FF2B5EF4-FFF2-40B4-BE49-F238E27FC236}">
                <a16:creationId xmlns:a16="http://schemas.microsoft.com/office/drawing/2014/main" id="{E2054031-86AA-01D4-85CB-B062E738DC8C}"/>
              </a:ext>
            </a:extLst>
          </p:cNvPr>
          <p:cNvSpPr>
            <a:spLocks noGrp="1"/>
          </p:cNvSpPr>
          <p:nvPr>
            <p:ph idx="1"/>
          </p:nvPr>
        </p:nvSpPr>
        <p:spPr/>
        <p:txBody>
          <a:bodyPr vert="horz" lIns="0" tIns="45720" rIns="0" bIns="45720" rtlCol="0" anchor="t">
            <a:normAutofit/>
          </a:bodyPr>
          <a:lstStyle/>
          <a:p>
            <a:r>
              <a:rPr lang="fr-FR"/>
              <a:t>Première pédale d'effet inventé en 1962 (La Maestro </a:t>
            </a:r>
            <a:r>
              <a:rPr lang="fr-FR" err="1"/>
              <a:t>Fuzz</a:t>
            </a:r>
            <a:r>
              <a:rPr lang="fr-FR"/>
              <a:t> Tone). </a:t>
            </a:r>
            <a:endParaRPr lang="fr-FR">
              <a:ea typeface="Calibri"/>
              <a:cs typeface="Calibri"/>
            </a:endParaRPr>
          </a:p>
          <a:p>
            <a:r>
              <a:rPr lang="fr-FR"/>
              <a:t>A partir des années 80, apparitions des pédales numériques.</a:t>
            </a:r>
            <a:endParaRPr lang="fr-FR">
              <a:ea typeface="Calibri" panose="020F0502020204030204"/>
              <a:cs typeface="Calibri" panose="020F0502020204030204"/>
            </a:endParaRPr>
          </a:p>
          <a:p>
            <a:r>
              <a:rPr lang="fr-FR"/>
              <a:t>Année 90, création des pédales multi-effets.</a:t>
            </a:r>
            <a:endParaRPr lang="fr-FR">
              <a:ea typeface="Calibri" panose="020F0502020204030204"/>
              <a:cs typeface="Calibri" panose="020F0502020204030204"/>
            </a:endParaRPr>
          </a:p>
          <a:p>
            <a:r>
              <a:rPr lang="fr-FR"/>
              <a:t>Année 2000, création des plugins. </a:t>
            </a:r>
            <a:endParaRPr lang="fr-FR">
              <a:ea typeface="Calibri" panose="020F0502020204030204"/>
              <a:cs typeface="Calibri" panose="020F0502020204030204"/>
            </a:endParaRPr>
          </a:p>
          <a:p>
            <a:endParaRPr lang="fr-FR">
              <a:solidFill>
                <a:srgbClr val="404040"/>
              </a:solidFill>
              <a:ea typeface="Calibri" panose="020F0502020204030204"/>
              <a:cs typeface="Calibri" panose="020F0502020204030204"/>
            </a:endParaRPr>
          </a:p>
        </p:txBody>
      </p:sp>
      <p:sp>
        <p:nvSpPr>
          <p:cNvPr id="4" name="Espace réservé de la date 3">
            <a:extLst>
              <a:ext uri="{FF2B5EF4-FFF2-40B4-BE49-F238E27FC236}">
                <a16:creationId xmlns:a16="http://schemas.microsoft.com/office/drawing/2014/main" id="{57A97C7E-CA1E-6BB4-4861-513B75379D31}"/>
              </a:ext>
            </a:extLst>
          </p:cNvPr>
          <p:cNvSpPr>
            <a:spLocks noGrp="1"/>
          </p:cNvSpPr>
          <p:nvPr>
            <p:ph type="dt" sz="half" idx="10"/>
          </p:nvPr>
        </p:nvSpPr>
        <p:spPr/>
        <p:txBody>
          <a:bodyPr/>
          <a:lstStyle/>
          <a:p>
            <a:pPr rtl="0"/>
            <a:fld id="{75162FBC-E467-46B8-ABE1-98D95CFF2BA6}" type="datetime1">
              <a:rPr lang="fr-FR" smtClean="0"/>
              <a:t>10/10/2023</a:t>
            </a:fld>
            <a:endParaRPr lang="en-US"/>
          </a:p>
        </p:txBody>
      </p:sp>
      <p:sp>
        <p:nvSpPr>
          <p:cNvPr id="7" name="Espace réservé du pied de page 6">
            <a:extLst>
              <a:ext uri="{FF2B5EF4-FFF2-40B4-BE49-F238E27FC236}">
                <a16:creationId xmlns:a16="http://schemas.microsoft.com/office/drawing/2014/main" id="{82145021-FB2F-70CC-6DC3-02D4B1E36931}"/>
              </a:ext>
            </a:extLst>
          </p:cNvPr>
          <p:cNvSpPr>
            <a:spLocks noGrp="1"/>
          </p:cNvSpPr>
          <p:nvPr>
            <p:ph type="ftr" sz="quarter" idx="11"/>
          </p:nvPr>
        </p:nvSpPr>
        <p:spPr/>
        <p:txBody>
          <a:bodyPr/>
          <a:lstStyle/>
          <a:p>
            <a:r>
              <a:rPr lang="fr-FR"/>
              <a:t>Camille Luca Jolan</a:t>
            </a:r>
          </a:p>
        </p:txBody>
      </p:sp>
      <p:sp>
        <p:nvSpPr>
          <p:cNvPr id="8" name="Espace réservé du numéro de diapositive 7">
            <a:extLst>
              <a:ext uri="{FF2B5EF4-FFF2-40B4-BE49-F238E27FC236}">
                <a16:creationId xmlns:a16="http://schemas.microsoft.com/office/drawing/2014/main" id="{8B846B91-45F7-94E9-74C9-7A2ABF7570C8}"/>
              </a:ext>
            </a:extLst>
          </p:cNvPr>
          <p:cNvSpPr>
            <a:spLocks noGrp="1"/>
          </p:cNvSpPr>
          <p:nvPr>
            <p:ph type="sldNum" sz="quarter" idx="12"/>
          </p:nvPr>
        </p:nvSpPr>
        <p:spPr/>
        <p:txBody>
          <a:bodyPr/>
          <a:lstStyle/>
          <a:p>
            <a:fld id="{3A98EE3D-8CD1-4C3F-BD1C-C98C9596463C}" type="slidenum">
              <a:rPr lang="en-US" smtClean="0"/>
              <a:t>6</a:t>
            </a:fld>
            <a:endParaRPr lang="fr-FR"/>
          </a:p>
        </p:txBody>
      </p:sp>
      <p:pic>
        <p:nvPicPr>
          <p:cNvPr id="5" name="Image 4" descr="undefined">
            <a:extLst>
              <a:ext uri="{FF2B5EF4-FFF2-40B4-BE49-F238E27FC236}">
                <a16:creationId xmlns:a16="http://schemas.microsoft.com/office/drawing/2014/main" id="{3F423925-7371-9E07-87FC-1CEEAF2BBDD3}"/>
              </a:ext>
            </a:extLst>
          </p:cNvPr>
          <p:cNvPicPr>
            <a:picLocks noChangeAspect="1"/>
          </p:cNvPicPr>
          <p:nvPr/>
        </p:nvPicPr>
        <p:blipFill>
          <a:blip r:embed="rId2"/>
          <a:stretch>
            <a:fillRect/>
          </a:stretch>
        </p:blipFill>
        <p:spPr>
          <a:xfrm>
            <a:off x="7993965" y="3175579"/>
            <a:ext cx="3368721" cy="2336368"/>
          </a:xfrm>
          <a:prstGeom prst="rect">
            <a:avLst/>
          </a:prstGeom>
        </p:spPr>
      </p:pic>
      <p:pic>
        <p:nvPicPr>
          <p:cNvPr id="6" name="Image 5" descr="Zoom G1X Four Multi Effect-Pedal – Thomann France">
            <a:extLst>
              <a:ext uri="{FF2B5EF4-FFF2-40B4-BE49-F238E27FC236}">
                <a16:creationId xmlns:a16="http://schemas.microsoft.com/office/drawing/2014/main" id="{C90C6A61-1801-8207-BC1C-4504D2106F3E}"/>
              </a:ext>
            </a:extLst>
          </p:cNvPr>
          <p:cNvPicPr>
            <a:picLocks noChangeAspect="1"/>
          </p:cNvPicPr>
          <p:nvPr/>
        </p:nvPicPr>
        <p:blipFill rotWithShape="1">
          <a:blip r:embed="rId3"/>
          <a:srcRect t="14800" b="15200"/>
          <a:stretch/>
        </p:blipFill>
        <p:spPr>
          <a:xfrm>
            <a:off x="3086668" y="4081818"/>
            <a:ext cx="3298766" cy="2309137"/>
          </a:xfrm>
          <a:prstGeom prst="rect">
            <a:avLst/>
          </a:prstGeom>
        </p:spPr>
      </p:pic>
      <p:pic>
        <p:nvPicPr>
          <p:cNvPr id="10" name="Image 9" descr="ENSEA - Campus, Formations et Avis | Diplomeo.com">
            <a:extLst>
              <a:ext uri="{FF2B5EF4-FFF2-40B4-BE49-F238E27FC236}">
                <a16:creationId xmlns:a16="http://schemas.microsoft.com/office/drawing/2014/main" id="{F8960499-3981-7943-A01B-F50421F4BB04}"/>
              </a:ext>
            </a:extLst>
          </p:cNvPr>
          <p:cNvPicPr>
            <a:picLocks noChangeAspect="1"/>
          </p:cNvPicPr>
          <p:nvPr/>
        </p:nvPicPr>
        <p:blipFill>
          <a:blip r:embed="rId4"/>
          <a:stretch>
            <a:fillRect/>
          </a:stretch>
        </p:blipFill>
        <p:spPr>
          <a:xfrm>
            <a:off x="-4651" y="6320611"/>
            <a:ext cx="536562" cy="536562"/>
          </a:xfrm>
          <a:prstGeom prst="rect">
            <a:avLst/>
          </a:prstGeom>
        </p:spPr>
      </p:pic>
    </p:spTree>
    <p:extLst>
      <p:ext uri="{BB962C8B-B14F-4D97-AF65-F5344CB8AC3E}">
        <p14:creationId xmlns:p14="http://schemas.microsoft.com/office/powerpoint/2010/main" val="42068521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199199A-099B-ADA2-B770-1CF3452C6D6A}"/>
              </a:ext>
            </a:extLst>
          </p:cNvPr>
          <p:cNvSpPr>
            <a:spLocks noGrp="1"/>
          </p:cNvSpPr>
          <p:nvPr>
            <p:ph type="title"/>
          </p:nvPr>
        </p:nvSpPr>
        <p:spPr/>
        <p:txBody>
          <a:bodyPr/>
          <a:lstStyle/>
          <a:p>
            <a:r>
              <a:rPr lang="fr-FR" b="1"/>
              <a:t>Cahier des charges</a:t>
            </a:r>
          </a:p>
        </p:txBody>
      </p:sp>
      <p:sp>
        <p:nvSpPr>
          <p:cNvPr id="3" name="Espace réservé du contenu 2">
            <a:extLst>
              <a:ext uri="{FF2B5EF4-FFF2-40B4-BE49-F238E27FC236}">
                <a16:creationId xmlns:a16="http://schemas.microsoft.com/office/drawing/2014/main" id="{25118234-65E7-52A4-4CF3-581C2ED984BD}"/>
              </a:ext>
            </a:extLst>
          </p:cNvPr>
          <p:cNvSpPr>
            <a:spLocks noGrp="1"/>
          </p:cNvSpPr>
          <p:nvPr>
            <p:ph idx="1"/>
          </p:nvPr>
        </p:nvSpPr>
        <p:spPr/>
        <p:txBody>
          <a:bodyPr vert="horz" lIns="0" tIns="45720" rIns="0" bIns="45720" rtlCol="0" anchor="t">
            <a:normAutofit lnSpcReduction="10000"/>
          </a:bodyPr>
          <a:lstStyle/>
          <a:p>
            <a:r>
              <a:rPr lang="fr-FR" b="1" dirty="0"/>
              <a:t>Fil Conducteur</a:t>
            </a:r>
            <a:endParaRPr lang="fr-FR" dirty="0"/>
          </a:p>
          <a:p>
            <a:pPr marL="0" indent="0">
              <a:buNone/>
            </a:pPr>
            <a:r>
              <a:rPr lang="fr-FR" dirty="0"/>
              <a:t>Fabrication d'une pédale multi-effet.</a:t>
            </a:r>
            <a:endParaRPr lang="fr-FR" dirty="0">
              <a:ea typeface="Calibri" panose="020F0502020204030204"/>
              <a:cs typeface="Calibri" panose="020F0502020204030204"/>
            </a:endParaRPr>
          </a:p>
          <a:p>
            <a:pPr marL="342900" indent="-342900">
              <a:buChar char="-"/>
            </a:pPr>
            <a:endParaRPr lang="fr-FR"/>
          </a:p>
          <a:p>
            <a:r>
              <a:rPr lang="fr-FR" b="1" dirty="0"/>
              <a:t>Spécifications techniques :</a:t>
            </a:r>
            <a:endParaRPr lang="fr-FR" b="1" dirty="0">
              <a:ea typeface="Calibri" panose="020F0502020204030204"/>
              <a:cs typeface="Calibri" panose="020F0502020204030204"/>
            </a:endParaRPr>
          </a:p>
          <a:p>
            <a:pPr marL="154940" lvl="1" indent="0">
              <a:buNone/>
            </a:pPr>
            <a:r>
              <a:rPr lang="fr-FR" dirty="0"/>
              <a:t>Représentation du système</a:t>
            </a:r>
            <a:endParaRPr lang="en-US" dirty="0">
              <a:ea typeface="Calibri" panose="020F0502020204030204"/>
              <a:cs typeface="Calibri" panose="020F0502020204030204"/>
            </a:endParaRPr>
          </a:p>
          <a:p>
            <a:pPr marL="154940" lvl="1" indent="0">
              <a:buNone/>
            </a:pPr>
            <a:r>
              <a:rPr lang="fr-FR" dirty="0">
                <a:ea typeface="Calibri"/>
                <a:cs typeface="Calibri"/>
              </a:rPr>
              <a:t>Utilisation d'un codec audio.</a:t>
            </a:r>
            <a:endParaRPr lang="fr-FR" dirty="0"/>
          </a:p>
          <a:p>
            <a:pPr marL="154940" lvl="1" indent="0">
              <a:buNone/>
            </a:pPr>
            <a:r>
              <a:rPr lang="fr-FR" dirty="0"/>
              <a:t>Utilisation d'un microprocesseur lié à une RAM externe.</a:t>
            </a:r>
            <a:endParaRPr lang="fr-FR" dirty="0">
              <a:ea typeface="Calibri" panose="020F0502020204030204"/>
              <a:cs typeface="Calibri" panose="020F0502020204030204"/>
            </a:endParaRPr>
          </a:p>
          <a:p>
            <a:pPr marL="154940" lvl="1" indent="0">
              <a:buNone/>
            </a:pPr>
            <a:r>
              <a:rPr lang="fr-FR" dirty="0"/>
              <a:t>Interprétation physique d'effet audio </a:t>
            </a:r>
            <a:endParaRPr lang="fr-FR" dirty="0">
              <a:ea typeface="Calibri"/>
              <a:cs typeface="Calibri"/>
            </a:endParaRPr>
          </a:p>
          <a:p>
            <a:pPr marL="154940" lvl="1" indent="0">
              <a:buNone/>
            </a:pPr>
            <a:r>
              <a:rPr lang="fr-FR" dirty="0"/>
              <a:t>Implémentation d'un effet audio numériquement</a:t>
            </a:r>
            <a:endParaRPr lang="fr-FR" dirty="0">
              <a:ea typeface="Calibri" panose="020F0502020204030204"/>
              <a:cs typeface="Calibri" panose="020F0502020204030204"/>
            </a:endParaRPr>
          </a:p>
          <a:p>
            <a:pPr marL="154940" lvl="1" indent="0">
              <a:buNone/>
            </a:pPr>
            <a:r>
              <a:rPr lang="fr-FR" dirty="0">
                <a:ea typeface="Calibri" panose="020F0502020204030204"/>
                <a:cs typeface="Calibri" panose="020F0502020204030204"/>
              </a:rPr>
              <a:t>Réussir à implémenter un effet "Granulaire"</a:t>
            </a:r>
          </a:p>
          <a:p>
            <a:pPr marL="383540" lvl="1">
              <a:buChar char="-"/>
            </a:pPr>
            <a:endParaRPr lang="fr-FR">
              <a:ea typeface="Calibri" panose="020F0502020204030204"/>
              <a:cs typeface="Calibri" panose="020F0502020204030204"/>
            </a:endParaRPr>
          </a:p>
          <a:p>
            <a:pPr marL="0" indent="0">
              <a:buClr>
                <a:srgbClr val="9BA8B7"/>
              </a:buClr>
              <a:buNone/>
            </a:pPr>
            <a:endParaRPr lang="fr-FR">
              <a:ea typeface="Calibri" panose="020F0502020204030204"/>
              <a:cs typeface="Calibri" panose="020F0502020204030204"/>
            </a:endParaRPr>
          </a:p>
        </p:txBody>
      </p:sp>
      <p:sp>
        <p:nvSpPr>
          <p:cNvPr id="4" name="Espace réservé de la date 3">
            <a:extLst>
              <a:ext uri="{FF2B5EF4-FFF2-40B4-BE49-F238E27FC236}">
                <a16:creationId xmlns:a16="http://schemas.microsoft.com/office/drawing/2014/main" id="{CA4781BA-B3ED-1BBA-624B-3EE938E6922C}"/>
              </a:ext>
            </a:extLst>
          </p:cNvPr>
          <p:cNvSpPr>
            <a:spLocks noGrp="1"/>
          </p:cNvSpPr>
          <p:nvPr>
            <p:ph type="dt" sz="half" idx="10"/>
          </p:nvPr>
        </p:nvSpPr>
        <p:spPr/>
        <p:txBody>
          <a:bodyPr/>
          <a:lstStyle/>
          <a:p>
            <a:pPr rtl="0"/>
            <a:fld id="{75162FBC-E467-46B8-ABE1-98D95CFF2BA6}" type="datetime1">
              <a:rPr lang="fr-FR" smtClean="0"/>
              <a:t>10/10/2023</a:t>
            </a:fld>
            <a:endParaRPr lang="en-US"/>
          </a:p>
        </p:txBody>
      </p:sp>
      <p:sp>
        <p:nvSpPr>
          <p:cNvPr id="5" name="Espace réservé du pied de page 4">
            <a:extLst>
              <a:ext uri="{FF2B5EF4-FFF2-40B4-BE49-F238E27FC236}">
                <a16:creationId xmlns:a16="http://schemas.microsoft.com/office/drawing/2014/main" id="{21CDD311-E70C-75F0-58E7-B9877D7F5EB3}"/>
              </a:ext>
            </a:extLst>
          </p:cNvPr>
          <p:cNvSpPr>
            <a:spLocks noGrp="1"/>
          </p:cNvSpPr>
          <p:nvPr>
            <p:ph type="ftr" sz="quarter" idx="11"/>
          </p:nvPr>
        </p:nvSpPr>
        <p:spPr/>
        <p:txBody>
          <a:bodyPr/>
          <a:lstStyle/>
          <a:p>
            <a:r>
              <a:rPr lang="fr-FR"/>
              <a:t>Camille Luca Jolan</a:t>
            </a:r>
          </a:p>
        </p:txBody>
      </p:sp>
      <p:sp>
        <p:nvSpPr>
          <p:cNvPr id="6" name="Espace réservé du numéro de diapositive 5">
            <a:extLst>
              <a:ext uri="{FF2B5EF4-FFF2-40B4-BE49-F238E27FC236}">
                <a16:creationId xmlns:a16="http://schemas.microsoft.com/office/drawing/2014/main" id="{9B0CE4FD-17E4-9DFB-414D-456477F15B7F}"/>
              </a:ext>
            </a:extLst>
          </p:cNvPr>
          <p:cNvSpPr>
            <a:spLocks noGrp="1"/>
          </p:cNvSpPr>
          <p:nvPr>
            <p:ph type="sldNum" sz="quarter" idx="12"/>
          </p:nvPr>
        </p:nvSpPr>
        <p:spPr/>
        <p:txBody>
          <a:bodyPr/>
          <a:lstStyle/>
          <a:p>
            <a:fld id="{3A98EE3D-8CD1-4C3F-BD1C-C98C9596463C}" type="slidenum">
              <a:rPr lang="en-US" smtClean="0"/>
              <a:t>7</a:t>
            </a:fld>
            <a:endParaRPr lang="fr-FR"/>
          </a:p>
        </p:txBody>
      </p:sp>
      <p:pic>
        <p:nvPicPr>
          <p:cNvPr id="8" name="Image 7" descr="ENSEA - Campus, Formations et Avis | Diplomeo.com">
            <a:extLst>
              <a:ext uri="{FF2B5EF4-FFF2-40B4-BE49-F238E27FC236}">
                <a16:creationId xmlns:a16="http://schemas.microsoft.com/office/drawing/2014/main" id="{75276161-C92B-90CF-F2CC-F6D21C5DC365}"/>
              </a:ext>
            </a:extLst>
          </p:cNvPr>
          <p:cNvPicPr>
            <a:picLocks noChangeAspect="1"/>
          </p:cNvPicPr>
          <p:nvPr/>
        </p:nvPicPr>
        <p:blipFill>
          <a:blip r:embed="rId2"/>
          <a:stretch>
            <a:fillRect/>
          </a:stretch>
        </p:blipFill>
        <p:spPr>
          <a:xfrm>
            <a:off x="-4651" y="6320611"/>
            <a:ext cx="536562" cy="536562"/>
          </a:xfrm>
          <a:prstGeom prst="rect">
            <a:avLst/>
          </a:prstGeom>
        </p:spPr>
      </p:pic>
    </p:spTree>
    <p:extLst>
      <p:ext uri="{BB962C8B-B14F-4D97-AF65-F5344CB8AC3E}">
        <p14:creationId xmlns:p14="http://schemas.microsoft.com/office/powerpoint/2010/main" val="83862661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6E9835A-908F-899B-EB4B-4DFC677508B7}"/>
              </a:ext>
            </a:extLst>
          </p:cNvPr>
          <p:cNvSpPr>
            <a:spLocks noGrp="1"/>
          </p:cNvSpPr>
          <p:nvPr>
            <p:ph type="title"/>
          </p:nvPr>
        </p:nvSpPr>
        <p:spPr>
          <a:xfrm>
            <a:off x="1275562" y="90680"/>
            <a:ext cx="10058400" cy="1450757"/>
          </a:xfrm>
        </p:spPr>
        <p:txBody>
          <a:bodyPr>
            <a:normAutofit fontScale="90000"/>
          </a:bodyPr>
          <a:lstStyle/>
          <a:p>
            <a:r>
              <a:rPr lang="fr-FR" sz="2800" b="1">
                <a:latin typeface="Calibri"/>
                <a:ea typeface="Calibri"/>
                <a:cs typeface="Calibri"/>
              </a:rPr>
              <a:t>Spécifications techniques - </a:t>
            </a:r>
            <a:r>
              <a:rPr lang="fr-FR" b="1"/>
              <a:t>Représentation du système </a:t>
            </a:r>
            <a:br>
              <a:rPr lang="fr-FR"/>
            </a:br>
            <a:endParaRPr lang="fr-FR">
              <a:ea typeface="Calibri Light"/>
              <a:cs typeface="Calibri Light"/>
            </a:endParaRPr>
          </a:p>
        </p:txBody>
      </p:sp>
      <p:sp>
        <p:nvSpPr>
          <p:cNvPr id="4" name="Espace réservé de la date 3">
            <a:extLst>
              <a:ext uri="{FF2B5EF4-FFF2-40B4-BE49-F238E27FC236}">
                <a16:creationId xmlns:a16="http://schemas.microsoft.com/office/drawing/2014/main" id="{234EA8A3-1E28-14DE-A7C3-C162B02BA8F0}"/>
              </a:ext>
            </a:extLst>
          </p:cNvPr>
          <p:cNvSpPr>
            <a:spLocks noGrp="1"/>
          </p:cNvSpPr>
          <p:nvPr>
            <p:ph type="dt" sz="half" idx="10"/>
          </p:nvPr>
        </p:nvSpPr>
        <p:spPr/>
        <p:txBody>
          <a:bodyPr/>
          <a:lstStyle/>
          <a:p>
            <a:pPr rtl="0"/>
            <a:fld id="{75162FBC-E467-46B8-ABE1-98D95CFF2BA6}" type="datetime1">
              <a:rPr lang="fr-FR" smtClean="0"/>
              <a:t>10/10/2023</a:t>
            </a:fld>
            <a:endParaRPr lang="en-US"/>
          </a:p>
        </p:txBody>
      </p:sp>
      <p:sp>
        <p:nvSpPr>
          <p:cNvPr id="3" name="Espace réservé du pied de page 2">
            <a:extLst>
              <a:ext uri="{FF2B5EF4-FFF2-40B4-BE49-F238E27FC236}">
                <a16:creationId xmlns:a16="http://schemas.microsoft.com/office/drawing/2014/main" id="{839E1AB2-4E35-2F83-E93F-91C2B7A4AD70}"/>
              </a:ext>
            </a:extLst>
          </p:cNvPr>
          <p:cNvSpPr>
            <a:spLocks noGrp="1"/>
          </p:cNvSpPr>
          <p:nvPr>
            <p:ph type="ftr" sz="quarter" idx="11"/>
          </p:nvPr>
        </p:nvSpPr>
        <p:spPr/>
        <p:txBody>
          <a:bodyPr/>
          <a:lstStyle/>
          <a:p>
            <a:r>
              <a:rPr lang="fr-FR"/>
              <a:t>Camille Luca Jolan</a:t>
            </a:r>
          </a:p>
        </p:txBody>
      </p:sp>
      <p:sp>
        <p:nvSpPr>
          <p:cNvPr id="5" name="Espace réservé du numéro de diapositive 4">
            <a:extLst>
              <a:ext uri="{FF2B5EF4-FFF2-40B4-BE49-F238E27FC236}">
                <a16:creationId xmlns:a16="http://schemas.microsoft.com/office/drawing/2014/main" id="{F1AC9CF1-2164-9E5C-FF34-A83F3F191C8A}"/>
              </a:ext>
            </a:extLst>
          </p:cNvPr>
          <p:cNvSpPr>
            <a:spLocks noGrp="1"/>
          </p:cNvSpPr>
          <p:nvPr>
            <p:ph type="sldNum" sz="quarter" idx="12"/>
          </p:nvPr>
        </p:nvSpPr>
        <p:spPr/>
        <p:txBody>
          <a:bodyPr/>
          <a:lstStyle/>
          <a:p>
            <a:fld id="{3A98EE3D-8CD1-4C3F-BD1C-C98C9596463C}" type="slidenum">
              <a:rPr lang="en-US" smtClean="0"/>
              <a:t>8</a:t>
            </a:fld>
            <a:endParaRPr lang="fr-FR"/>
          </a:p>
        </p:txBody>
      </p:sp>
      <p:pic>
        <p:nvPicPr>
          <p:cNvPr id="8" name="Image 7" descr="ENSEA - Campus, Formations et Avis | Diplomeo.com">
            <a:extLst>
              <a:ext uri="{FF2B5EF4-FFF2-40B4-BE49-F238E27FC236}">
                <a16:creationId xmlns:a16="http://schemas.microsoft.com/office/drawing/2014/main" id="{A25EAD3D-957E-B19F-35F3-DE8075683349}"/>
              </a:ext>
            </a:extLst>
          </p:cNvPr>
          <p:cNvPicPr>
            <a:picLocks noChangeAspect="1"/>
          </p:cNvPicPr>
          <p:nvPr/>
        </p:nvPicPr>
        <p:blipFill>
          <a:blip r:embed="rId2"/>
          <a:stretch>
            <a:fillRect/>
          </a:stretch>
        </p:blipFill>
        <p:spPr>
          <a:xfrm>
            <a:off x="-4651" y="6320611"/>
            <a:ext cx="536562" cy="536562"/>
          </a:xfrm>
          <a:prstGeom prst="rect">
            <a:avLst/>
          </a:prstGeom>
        </p:spPr>
      </p:pic>
      <p:pic>
        <p:nvPicPr>
          <p:cNvPr id="11" name="Image 10" descr="Une image contenant texte, capture d’écran, diagramme, Rectangle&#10;&#10;Description générée automatiquement">
            <a:extLst>
              <a:ext uri="{FF2B5EF4-FFF2-40B4-BE49-F238E27FC236}">
                <a16:creationId xmlns:a16="http://schemas.microsoft.com/office/drawing/2014/main" id="{BA957680-9B15-572E-E7EF-50AC3AADD24B}"/>
              </a:ext>
            </a:extLst>
          </p:cNvPr>
          <p:cNvPicPr>
            <a:picLocks noChangeAspect="1"/>
          </p:cNvPicPr>
          <p:nvPr/>
        </p:nvPicPr>
        <p:blipFill>
          <a:blip r:embed="rId3"/>
          <a:stretch>
            <a:fillRect/>
          </a:stretch>
        </p:blipFill>
        <p:spPr>
          <a:xfrm>
            <a:off x="2438400" y="1117146"/>
            <a:ext cx="7719718" cy="5244597"/>
          </a:xfrm>
          <a:prstGeom prst="rect">
            <a:avLst/>
          </a:prstGeom>
        </p:spPr>
      </p:pic>
    </p:spTree>
    <p:extLst>
      <p:ext uri="{BB962C8B-B14F-4D97-AF65-F5344CB8AC3E}">
        <p14:creationId xmlns:p14="http://schemas.microsoft.com/office/powerpoint/2010/main" val="120820233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89685E1-596D-6E90-D630-682AF0548DBC}"/>
              </a:ext>
            </a:extLst>
          </p:cNvPr>
          <p:cNvSpPr>
            <a:spLocks noGrp="1"/>
          </p:cNvSpPr>
          <p:nvPr>
            <p:ph type="title"/>
          </p:nvPr>
        </p:nvSpPr>
        <p:spPr>
          <a:xfrm>
            <a:off x="425823" y="284443"/>
            <a:ext cx="10515600" cy="1325563"/>
          </a:xfrm>
        </p:spPr>
        <p:txBody>
          <a:bodyPr/>
          <a:lstStyle/>
          <a:p>
            <a:r>
              <a:rPr lang="fr-FR" sz="2800" b="1">
                <a:latin typeface="Calibri"/>
                <a:ea typeface="Calibri"/>
                <a:cs typeface="Calibri"/>
              </a:rPr>
              <a:t>Spécifications techniques- </a:t>
            </a:r>
            <a:r>
              <a:rPr lang="fr-FR" b="1"/>
              <a:t>Le codec STGL5000</a:t>
            </a:r>
            <a:endParaRPr lang="fr-FR" b="1">
              <a:ea typeface="Calibri Light"/>
              <a:cs typeface="Calibri Light"/>
            </a:endParaRPr>
          </a:p>
        </p:txBody>
      </p:sp>
      <p:sp>
        <p:nvSpPr>
          <p:cNvPr id="4" name="Espace réservé de la date 3">
            <a:extLst>
              <a:ext uri="{FF2B5EF4-FFF2-40B4-BE49-F238E27FC236}">
                <a16:creationId xmlns:a16="http://schemas.microsoft.com/office/drawing/2014/main" id="{F99E7570-7B04-5CF4-8BE0-C5F0C115FCD8}"/>
              </a:ext>
            </a:extLst>
          </p:cNvPr>
          <p:cNvSpPr>
            <a:spLocks noGrp="1"/>
          </p:cNvSpPr>
          <p:nvPr>
            <p:ph type="dt" sz="half" idx="10"/>
          </p:nvPr>
        </p:nvSpPr>
        <p:spPr/>
        <p:txBody>
          <a:bodyPr/>
          <a:lstStyle/>
          <a:p>
            <a:pPr rtl="0"/>
            <a:fld id="{75162FBC-E467-46B8-ABE1-98D95CFF2BA6}" type="datetime1">
              <a:rPr lang="fr-FR" smtClean="0"/>
              <a:t>10/10/2023</a:t>
            </a:fld>
            <a:endParaRPr lang="en-US"/>
          </a:p>
        </p:txBody>
      </p:sp>
      <p:sp>
        <p:nvSpPr>
          <p:cNvPr id="6" name="Espace réservé du pied de page 5">
            <a:extLst>
              <a:ext uri="{FF2B5EF4-FFF2-40B4-BE49-F238E27FC236}">
                <a16:creationId xmlns:a16="http://schemas.microsoft.com/office/drawing/2014/main" id="{77FA40CA-A001-AE44-4851-23E89B7CCC02}"/>
              </a:ext>
            </a:extLst>
          </p:cNvPr>
          <p:cNvSpPr>
            <a:spLocks noGrp="1"/>
          </p:cNvSpPr>
          <p:nvPr>
            <p:ph type="ftr" sz="quarter" idx="11"/>
          </p:nvPr>
        </p:nvSpPr>
        <p:spPr/>
        <p:txBody>
          <a:bodyPr/>
          <a:lstStyle/>
          <a:p>
            <a:r>
              <a:rPr lang="fr-FR"/>
              <a:t>Camille Luca Jolan</a:t>
            </a:r>
          </a:p>
        </p:txBody>
      </p:sp>
      <p:sp>
        <p:nvSpPr>
          <p:cNvPr id="9" name="Espace réservé du numéro de diapositive 8">
            <a:extLst>
              <a:ext uri="{FF2B5EF4-FFF2-40B4-BE49-F238E27FC236}">
                <a16:creationId xmlns:a16="http://schemas.microsoft.com/office/drawing/2014/main" id="{C9B47E3D-9BDC-6D7A-C3D5-C99DD1B195D0}"/>
              </a:ext>
            </a:extLst>
          </p:cNvPr>
          <p:cNvSpPr>
            <a:spLocks noGrp="1"/>
          </p:cNvSpPr>
          <p:nvPr>
            <p:ph type="sldNum" sz="quarter" idx="12"/>
          </p:nvPr>
        </p:nvSpPr>
        <p:spPr/>
        <p:txBody>
          <a:bodyPr/>
          <a:lstStyle/>
          <a:p>
            <a:fld id="{3A98EE3D-8CD1-4C3F-BD1C-C98C9596463C}" type="slidenum">
              <a:rPr lang="en-US" smtClean="0"/>
              <a:t>9</a:t>
            </a:fld>
            <a:endParaRPr lang="fr-FR"/>
          </a:p>
        </p:txBody>
      </p:sp>
      <p:pic>
        <p:nvPicPr>
          <p:cNvPr id="3" name="Espace réservé du contenu 4" descr="Une image contenant texte, diagramme, capture d’écran, Plan&#10;&#10;Description générée automatiquement">
            <a:extLst>
              <a:ext uri="{FF2B5EF4-FFF2-40B4-BE49-F238E27FC236}">
                <a16:creationId xmlns:a16="http://schemas.microsoft.com/office/drawing/2014/main" id="{2A9F1A9A-3B5A-B75E-2FBD-18D0EAEA05A2}"/>
              </a:ext>
            </a:extLst>
          </p:cNvPr>
          <p:cNvPicPr>
            <a:picLocks noGrp="1" noChangeAspect="1"/>
          </p:cNvPicPr>
          <p:nvPr/>
        </p:nvPicPr>
        <p:blipFill rotWithShape="1">
          <a:blip r:embed="rId2"/>
          <a:srcRect r="9050" b="-403"/>
          <a:stretch/>
        </p:blipFill>
        <p:spPr>
          <a:xfrm>
            <a:off x="4573328" y="2059026"/>
            <a:ext cx="7412468" cy="3065845"/>
          </a:xfrm>
          <a:prstGeom prst="rect">
            <a:avLst/>
          </a:prstGeom>
        </p:spPr>
      </p:pic>
      <p:sp>
        <p:nvSpPr>
          <p:cNvPr id="5" name="ZoneTexte 2">
            <a:extLst>
              <a:ext uri="{FF2B5EF4-FFF2-40B4-BE49-F238E27FC236}">
                <a16:creationId xmlns:a16="http://schemas.microsoft.com/office/drawing/2014/main" id="{1C63A7E6-2DEF-19C2-5DC9-40CF361ABA8E}"/>
              </a:ext>
            </a:extLst>
          </p:cNvPr>
          <p:cNvSpPr txBox="1"/>
          <p:nvPr/>
        </p:nvSpPr>
        <p:spPr>
          <a:xfrm>
            <a:off x="421728" y="4175722"/>
            <a:ext cx="4031223" cy="2031325"/>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rtl="0">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buFont typeface="Arial"/>
              <a:buChar char="•"/>
            </a:pPr>
            <a:r>
              <a:rPr lang="fr-FR" sz="1400">
                <a:ea typeface="+mn-lt"/>
                <a:cs typeface="+mn-lt"/>
              </a:rPr>
              <a:t>Tension d'alimentation allant de 1,62 volts à 3,6 volts</a:t>
            </a:r>
            <a:endParaRPr lang="fr-FR"/>
          </a:p>
          <a:p>
            <a:pPr marL="285750" indent="-285750">
              <a:buFont typeface="Arial"/>
              <a:buChar char="•"/>
            </a:pPr>
            <a:r>
              <a:rPr lang="fr-FR" sz="1400">
                <a:ea typeface="+mn-lt"/>
                <a:cs typeface="+mn-lt"/>
              </a:rPr>
              <a:t>Tension VDDA = 1,8 V</a:t>
            </a:r>
            <a:endParaRPr lang="fr-FR" sz="1400">
              <a:ea typeface="Calibri"/>
              <a:cs typeface="Calibri"/>
            </a:endParaRPr>
          </a:p>
          <a:p>
            <a:pPr marL="285750" indent="-285750" algn="l">
              <a:buFont typeface="Arial"/>
              <a:buChar char="•"/>
            </a:pPr>
            <a:endParaRPr lang="fr-FR" sz="1400">
              <a:ea typeface="Calibri"/>
              <a:cs typeface="Calibri"/>
            </a:endParaRPr>
          </a:p>
          <a:p>
            <a:endParaRPr lang="fr-FR" sz="1400">
              <a:ea typeface="+mn-lt"/>
              <a:cs typeface="+mn-lt"/>
            </a:endParaRPr>
          </a:p>
          <a:p>
            <a:r>
              <a:rPr lang="fr-FR" sz="1400">
                <a:solidFill>
                  <a:schemeClr val="bg1"/>
                </a:solidFill>
                <a:ea typeface="+mn-lt"/>
                <a:cs typeface="+mn-lt"/>
              </a:rPr>
              <a:t>Tension d'entrée max LINEIN_R et _L</a:t>
            </a:r>
          </a:p>
          <a:p>
            <a:r>
              <a:rPr lang="fr-FR" sz="1400">
                <a:solidFill>
                  <a:schemeClr val="bg1"/>
                </a:solidFill>
                <a:ea typeface="+mn-lt"/>
                <a:cs typeface="+mn-lt"/>
              </a:rPr>
              <a:t>Vmax = VDDA * 10^(Niveau d'entrée maximal en dB / 20)</a:t>
            </a:r>
            <a:endParaRPr lang="fr-FR" sz="1400">
              <a:solidFill>
                <a:schemeClr val="bg1"/>
              </a:solidFill>
              <a:ea typeface="Calibri"/>
              <a:cs typeface="Calibri"/>
            </a:endParaRPr>
          </a:p>
          <a:p>
            <a:r>
              <a:rPr lang="fr-FR" sz="1400" b="1">
                <a:solidFill>
                  <a:schemeClr val="bg1"/>
                </a:solidFill>
                <a:ea typeface="+mn-lt"/>
                <a:cs typeface="+mn-lt"/>
              </a:rPr>
              <a:t>Vmax</a:t>
            </a:r>
            <a:r>
              <a:rPr lang="fr-FR" sz="1400">
                <a:solidFill>
                  <a:schemeClr val="bg1"/>
                </a:solidFill>
                <a:ea typeface="+mn-lt"/>
                <a:cs typeface="+mn-lt"/>
              </a:rPr>
              <a:t> = 1,8 V * 10^(-60 dB / 20) = </a:t>
            </a:r>
            <a:r>
              <a:rPr lang="fr-FR" sz="1400" b="1">
                <a:solidFill>
                  <a:schemeClr val="bg1"/>
                </a:solidFill>
                <a:ea typeface="+mn-lt"/>
                <a:cs typeface="+mn-lt"/>
              </a:rPr>
              <a:t>0,056 V </a:t>
            </a:r>
            <a:endParaRPr lang="fr-FR" sz="1400" b="1">
              <a:solidFill>
                <a:schemeClr val="bg1"/>
              </a:solidFill>
            </a:endParaRPr>
          </a:p>
        </p:txBody>
      </p:sp>
      <p:pic>
        <p:nvPicPr>
          <p:cNvPr id="7" name="Image 6" descr="SGTL5000 Low Power Stereo Codec - NXP Semiconductors | Mouser">
            <a:extLst>
              <a:ext uri="{FF2B5EF4-FFF2-40B4-BE49-F238E27FC236}">
                <a16:creationId xmlns:a16="http://schemas.microsoft.com/office/drawing/2014/main" id="{F55B81EC-AAEC-6DF9-BB74-7B5632B690F9}"/>
              </a:ext>
            </a:extLst>
          </p:cNvPr>
          <p:cNvPicPr>
            <a:picLocks noChangeAspect="1"/>
          </p:cNvPicPr>
          <p:nvPr/>
        </p:nvPicPr>
        <p:blipFill>
          <a:blip r:embed="rId3"/>
          <a:stretch>
            <a:fillRect/>
          </a:stretch>
        </p:blipFill>
        <p:spPr>
          <a:xfrm>
            <a:off x="9148245" y="-177363"/>
            <a:ext cx="3347224" cy="2430148"/>
          </a:xfrm>
          <a:prstGeom prst="rect">
            <a:avLst/>
          </a:prstGeom>
        </p:spPr>
      </p:pic>
      <p:pic>
        <p:nvPicPr>
          <p:cNvPr id="8" name="Image 7" descr="Une image contenant texte, capture d’écran, Police, document&#10;&#10;Description générée automatiquement">
            <a:extLst>
              <a:ext uri="{FF2B5EF4-FFF2-40B4-BE49-F238E27FC236}">
                <a16:creationId xmlns:a16="http://schemas.microsoft.com/office/drawing/2014/main" id="{0E8C0907-7D12-FC21-B5EF-47A0E22BDDFC}"/>
              </a:ext>
            </a:extLst>
          </p:cNvPr>
          <p:cNvPicPr>
            <a:picLocks noChangeAspect="1"/>
          </p:cNvPicPr>
          <p:nvPr/>
        </p:nvPicPr>
        <p:blipFill rotWithShape="1">
          <a:blip r:embed="rId4"/>
          <a:srcRect r="-237" b="30024"/>
          <a:stretch/>
        </p:blipFill>
        <p:spPr>
          <a:xfrm>
            <a:off x="426035" y="1309395"/>
            <a:ext cx="3945829" cy="2749649"/>
          </a:xfrm>
          <a:prstGeom prst="rect">
            <a:avLst/>
          </a:prstGeom>
        </p:spPr>
      </p:pic>
      <p:pic>
        <p:nvPicPr>
          <p:cNvPr id="11" name="Image 10" descr="ENSEA - Campus, Formations et Avis | Diplomeo.com">
            <a:extLst>
              <a:ext uri="{FF2B5EF4-FFF2-40B4-BE49-F238E27FC236}">
                <a16:creationId xmlns:a16="http://schemas.microsoft.com/office/drawing/2014/main" id="{F91A8D8F-A2AC-97FC-82CF-8D33F5F90888}"/>
              </a:ext>
            </a:extLst>
          </p:cNvPr>
          <p:cNvPicPr>
            <a:picLocks noChangeAspect="1"/>
          </p:cNvPicPr>
          <p:nvPr/>
        </p:nvPicPr>
        <p:blipFill>
          <a:blip r:embed="rId5"/>
          <a:stretch>
            <a:fillRect/>
          </a:stretch>
        </p:blipFill>
        <p:spPr>
          <a:xfrm>
            <a:off x="-4651" y="6320611"/>
            <a:ext cx="536562" cy="536562"/>
          </a:xfrm>
          <a:prstGeom prst="rect">
            <a:avLst/>
          </a:prstGeom>
        </p:spPr>
      </p:pic>
      <p:pic>
        <p:nvPicPr>
          <p:cNvPr id="10" name="Image 9" descr="Une image contenant texte, capture d’écran, Police, ligne&#10;&#10;Description générée automatiquement">
            <a:extLst>
              <a:ext uri="{FF2B5EF4-FFF2-40B4-BE49-F238E27FC236}">
                <a16:creationId xmlns:a16="http://schemas.microsoft.com/office/drawing/2014/main" id="{AB87E18D-8C59-05BA-C87C-9D040792B35C}"/>
              </a:ext>
            </a:extLst>
          </p:cNvPr>
          <p:cNvPicPr>
            <a:picLocks noChangeAspect="1"/>
          </p:cNvPicPr>
          <p:nvPr/>
        </p:nvPicPr>
        <p:blipFill>
          <a:blip r:embed="rId6"/>
          <a:stretch>
            <a:fillRect/>
          </a:stretch>
        </p:blipFill>
        <p:spPr>
          <a:xfrm>
            <a:off x="4730832" y="5195176"/>
            <a:ext cx="7099539" cy="1323033"/>
          </a:xfrm>
          <a:prstGeom prst="rect">
            <a:avLst/>
          </a:prstGeom>
        </p:spPr>
      </p:pic>
    </p:spTree>
    <p:extLst>
      <p:ext uri="{BB962C8B-B14F-4D97-AF65-F5344CB8AC3E}">
        <p14:creationId xmlns:p14="http://schemas.microsoft.com/office/powerpoint/2010/main" val="328427095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{02D02FB9-4F5E-4350-B7CC-7C386BF22441}tf56160789_win32</Template>
  <Application>Microsoft Office PowerPoint</Application>
  <PresentationFormat>Grand écran</PresentationFormat>
  <Slides>14</Slides>
  <Notes>0</Notes>
  <HiddenSlides>0</HiddenSlides>
  <ScaleCrop>false</ScaleCrop>
  <HeadingPairs>
    <vt:vector size="4" baseType="variant">
      <vt:variant>
        <vt:lpstr>Thème</vt:lpstr>
      </vt:variant>
      <vt:variant>
        <vt:i4>1</vt:i4>
      </vt:variant>
      <vt:variant>
        <vt:lpstr>Titres des diapositives</vt:lpstr>
      </vt:variant>
      <vt:variant>
        <vt:i4>14</vt:i4>
      </vt:variant>
    </vt:vector>
  </HeadingPairs>
  <TitlesOfParts>
    <vt:vector size="15" baseType="lpstr">
      <vt:lpstr>Office Theme</vt:lpstr>
      <vt:lpstr>Pédale Multi-Effets Numérique </vt:lpstr>
      <vt:lpstr>Sommaire</vt:lpstr>
      <vt:lpstr>Introduction </vt:lpstr>
      <vt:lpstr>Présentation du projet 1/2</vt:lpstr>
      <vt:lpstr>Présentation du projet 2/2 </vt:lpstr>
      <vt:lpstr>Etat de l'art </vt:lpstr>
      <vt:lpstr>Cahier des charges</vt:lpstr>
      <vt:lpstr>Spécifications techniques - Représentation du système  </vt:lpstr>
      <vt:lpstr>Spécifications techniques- Le codec STGL5000</vt:lpstr>
      <vt:lpstr>Spécifications techniques- Pré - Ampli</vt:lpstr>
      <vt:lpstr>Spécifications techniques - LE Microprocesseur </vt:lpstr>
      <vt:lpstr>Présentation PowerPoint</vt:lpstr>
      <vt:lpstr>Spécifications techniques Implémentation</vt:lpstr>
      <vt:lpstr>Spécifications techniques  L'Effet Granulaire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Lorem Ipsum</dc:title>
  <dc:creator>Camille Lanfredi</dc:creator>
  <cp:revision>25</cp:revision>
  <dcterms:created xsi:type="dcterms:W3CDTF">2023-10-03T14:22:04Z</dcterms:created>
  <dcterms:modified xsi:type="dcterms:W3CDTF">2023-10-10T13:21:18Z</dcterms:modified>
</cp:coreProperties>
</file>